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3"/>
  </p:notesMasterIdLst>
  <p:handoutMasterIdLst>
    <p:handoutMasterId r:id="rId64"/>
  </p:handoutMasterIdLst>
  <p:sldIdLst>
    <p:sldId id="269" r:id="rId2"/>
    <p:sldId id="1004" r:id="rId3"/>
    <p:sldId id="1005" r:id="rId4"/>
    <p:sldId id="304" r:id="rId5"/>
    <p:sldId id="319" r:id="rId6"/>
    <p:sldId id="341" r:id="rId7"/>
    <p:sldId id="1006" r:id="rId8"/>
    <p:sldId id="1007" r:id="rId9"/>
    <p:sldId id="1008" r:id="rId10"/>
    <p:sldId id="897" r:id="rId11"/>
    <p:sldId id="1038" r:id="rId12"/>
    <p:sldId id="1037" r:id="rId13"/>
    <p:sldId id="1009" r:id="rId14"/>
    <p:sldId id="1010" r:id="rId15"/>
    <p:sldId id="1011" r:id="rId16"/>
    <p:sldId id="916" r:id="rId17"/>
    <p:sldId id="1012" r:id="rId18"/>
    <p:sldId id="1013" r:id="rId19"/>
    <p:sldId id="903" r:id="rId20"/>
    <p:sldId id="905" r:id="rId21"/>
    <p:sldId id="1014" r:id="rId22"/>
    <p:sldId id="1015" r:id="rId23"/>
    <p:sldId id="1016" r:id="rId24"/>
    <p:sldId id="908" r:id="rId25"/>
    <p:sldId id="1017" r:id="rId26"/>
    <p:sldId id="1018" r:id="rId27"/>
    <p:sldId id="914" r:id="rId28"/>
    <p:sldId id="935" r:id="rId29"/>
    <p:sldId id="1019" r:id="rId30"/>
    <p:sldId id="892" r:id="rId31"/>
    <p:sldId id="1022" r:id="rId32"/>
    <p:sldId id="1021" r:id="rId33"/>
    <p:sldId id="895" r:id="rId34"/>
    <p:sldId id="936" r:id="rId35"/>
    <p:sldId id="919" r:id="rId36"/>
    <p:sldId id="937" r:id="rId37"/>
    <p:sldId id="1039" r:id="rId38"/>
    <p:sldId id="1024" r:id="rId39"/>
    <p:sldId id="1029" r:id="rId40"/>
    <p:sldId id="1036" r:id="rId41"/>
    <p:sldId id="1032" r:id="rId42"/>
    <p:sldId id="1025" r:id="rId43"/>
    <p:sldId id="1030" r:id="rId44"/>
    <p:sldId id="1035" r:id="rId45"/>
    <p:sldId id="1026" r:id="rId46"/>
    <p:sldId id="1027" r:id="rId47"/>
    <p:sldId id="698" r:id="rId48"/>
    <p:sldId id="573" r:id="rId49"/>
    <p:sldId id="638" r:id="rId50"/>
    <p:sldId id="639" r:id="rId51"/>
    <p:sldId id="711" r:id="rId52"/>
    <p:sldId id="714" r:id="rId53"/>
    <p:sldId id="715" r:id="rId54"/>
    <p:sldId id="1031" r:id="rId55"/>
    <p:sldId id="1000" r:id="rId56"/>
    <p:sldId id="1001" r:id="rId57"/>
    <p:sldId id="989" r:id="rId58"/>
    <p:sldId id="1034" r:id="rId59"/>
    <p:sldId id="1033" r:id="rId60"/>
    <p:sldId id="1040" r:id="rId61"/>
    <p:sldId id="974" r:id="rId6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884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orient="horz" pos="1979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1480" userDrawn="1">
          <p15:clr>
            <a:srgbClr val="A4A3A4"/>
          </p15:clr>
        </p15:guide>
        <p15:guide id="9" orient="horz" pos="981" userDrawn="1">
          <p15:clr>
            <a:srgbClr val="A4A3A4"/>
          </p15:clr>
        </p15:guide>
        <p15:guide id="10" pos="2509" userDrawn="1">
          <p15:clr>
            <a:srgbClr val="A4A3A4"/>
          </p15:clr>
        </p15:guide>
        <p15:guide id="11" pos="392" userDrawn="1">
          <p15:clr>
            <a:srgbClr val="A4A3A4"/>
          </p15:clr>
        </p15:guide>
        <p15:guide id="12" pos="7288" userDrawn="1">
          <p15:clr>
            <a:srgbClr val="A4A3A4"/>
          </p15:clr>
        </p15:guide>
        <p15:guide id="13" pos="3719" userDrawn="1">
          <p15:clr>
            <a:srgbClr val="A4A3A4"/>
          </p15:clr>
        </p15:guide>
        <p15:guide id="14" pos="3961" userDrawn="1">
          <p15:clr>
            <a:srgbClr val="A4A3A4"/>
          </p15:clr>
        </p15:guide>
        <p15:guide id="15" pos="7679" userDrawn="1">
          <p15:clr>
            <a:srgbClr val="A4A3A4"/>
          </p15:clr>
        </p15:guide>
        <p15:guide id="16" pos="2752" userDrawn="1">
          <p15:clr>
            <a:srgbClr val="A4A3A4"/>
          </p15:clr>
        </p15:guide>
        <p15:guide id="17" pos="7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skia Gruenwasser" initials="SG" lastIdx="18" clrIdx="0">
    <p:extLst>
      <p:ext uri="{19B8F6BF-5375-455C-9EA6-DF929625EA0E}">
        <p15:presenceInfo xmlns:p15="http://schemas.microsoft.com/office/powerpoint/2012/main" userId="Saskia Gruenwasser" providerId="None"/>
      </p:ext>
    </p:extLst>
  </p:cmAuthor>
  <p:cmAuthor id="2" name="Johanna Lindfeld" initials="JL" lastIdx="10" clrIdx="1">
    <p:extLst>
      <p:ext uri="{19B8F6BF-5375-455C-9EA6-DF929625EA0E}">
        <p15:presenceInfo xmlns:p15="http://schemas.microsoft.com/office/powerpoint/2012/main" userId="Johanna Lindfel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699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7352" autoAdjust="0"/>
  </p:normalViewPr>
  <p:slideViewPr>
    <p:cSldViewPr snapToObjects="1" showGuides="1">
      <p:cViewPr varScale="1">
        <p:scale>
          <a:sx n="94" d="100"/>
          <a:sy n="94" d="100"/>
        </p:scale>
        <p:origin x="224" y="384"/>
      </p:cViewPr>
      <p:guideLst>
        <p:guide orient="horz" pos="2160"/>
        <p:guide orient="horz" pos="3884"/>
        <p:guide orient="horz" pos="4020"/>
        <p:guide orient="horz" pos="1979"/>
        <p:guide orient="horz" pos="845"/>
        <p:guide orient="horz" pos="754"/>
        <p:guide orient="horz" pos="3974"/>
        <p:guide orient="horz" pos="1480"/>
        <p:guide orient="horz" pos="981"/>
        <p:guide pos="2509"/>
        <p:guide pos="392"/>
        <p:guide pos="7288"/>
        <p:guide pos="3719"/>
        <p:guide pos="3961"/>
        <p:guide pos="7679"/>
        <p:guide pos="2752"/>
        <p:guide pos="756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91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7EBDF-6EFF-4715-8695-92706235C75B}" type="datetimeFigureOut">
              <a:rPr lang="de-DE" smtClean="0"/>
              <a:t>07.07.23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8F3C4-0596-4DC0-B239-7D4A8AEEEF5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864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0324C-F737-40AE-897A-70EB4F3ABB11}" type="datetimeFigureOut">
              <a:rPr lang="de-DE" smtClean="0"/>
              <a:t>07.07.23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1">
                <a:solidFill>
                  <a:schemeClr val="tx2"/>
                </a:solidFill>
              </a:defRPr>
            </a:lvl1pPr>
          </a:lstStyle>
          <a:p>
            <a:fld id="{E9AE7871-DD16-4446-AA62-AFAADF9478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852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Clr>
        <a:schemeClr val="bg2"/>
      </a:buClr>
      <a:buFont typeface="Calibri" panose="020F050202020403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9459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11CB049-D3C2-4FA7-9ADD-227160E107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4AC13D8-2E02-4595-BFC1-C48FC5CB4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815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11CB049-D3C2-4FA7-9ADD-227160E107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4AC13D8-2E02-4595-BFC1-C48FC5CB4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97338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11CB049-D3C2-4FA7-9ADD-227160E107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4AC13D8-2E02-4595-BFC1-C48FC5CB4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92190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15236548-3111-4784-B42D-2F19EFDF22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8A9B3AC4-616E-44AD-AC4C-3981673F3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15236548-3111-4784-B42D-2F19EFDF22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8A9B3AC4-616E-44AD-AC4C-3981673F3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71789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15236548-3111-4784-B42D-2F19EFDF22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8A9B3AC4-616E-44AD-AC4C-3981673F3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74328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DF0CB2D7-9126-4ACA-A3A1-DCF4A05646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99041221-8727-4D8F-9E72-361068F60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egnaposto immagine diapositiva 1">
            <a:extLst>
              <a:ext uri="{FF2B5EF4-FFF2-40B4-BE49-F238E27FC236}">
                <a16:creationId xmlns:a16="http://schemas.microsoft.com/office/drawing/2014/main" id="{2D556348-1682-4996-9AB1-0A51BEF0E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Segnaposto note 2">
            <a:extLst>
              <a:ext uri="{FF2B5EF4-FFF2-40B4-BE49-F238E27FC236}">
                <a16:creationId xmlns:a16="http://schemas.microsoft.com/office/drawing/2014/main" id="{187D368A-4C7C-4FA7-AAEB-9C5D7AFC91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egnaposto immagine diapositiva 1">
            <a:extLst>
              <a:ext uri="{FF2B5EF4-FFF2-40B4-BE49-F238E27FC236}">
                <a16:creationId xmlns:a16="http://schemas.microsoft.com/office/drawing/2014/main" id="{2D556348-1682-4996-9AB1-0A51BEF0E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Segnaposto note 2">
            <a:extLst>
              <a:ext uri="{FF2B5EF4-FFF2-40B4-BE49-F238E27FC236}">
                <a16:creationId xmlns:a16="http://schemas.microsoft.com/office/drawing/2014/main" id="{187D368A-4C7C-4FA7-AAEB-9C5D7AFC91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de-DE"/>
          </a:p>
        </p:txBody>
      </p:sp>
    </p:spTree>
    <p:extLst>
      <p:ext uri="{BB962C8B-B14F-4D97-AF65-F5344CB8AC3E}">
        <p14:creationId xmlns:p14="http://schemas.microsoft.com/office/powerpoint/2010/main" val="3597350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egnaposto immagine diapositiva 1">
            <a:extLst>
              <a:ext uri="{FF2B5EF4-FFF2-40B4-BE49-F238E27FC236}">
                <a16:creationId xmlns:a16="http://schemas.microsoft.com/office/drawing/2014/main" id="{2D556348-1682-4996-9AB1-0A51BEF0E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Segnaposto note 2">
            <a:extLst>
              <a:ext uri="{FF2B5EF4-FFF2-40B4-BE49-F238E27FC236}">
                <a16:creationId xmlns:a16="http://schemas.microsoft.com/office/drawing/2014/main" id="{187D368A-4C7C-4FA7-AAEB-9C5D7AFC91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de-DE"/>
          </a:p>
        </p:txBody>
      </p:sp>
    </p:spTree>
    <p:extLst>
      <p:ext uri="{BB962C8B-B14F-4D97-AF65-F5344CB8AC3E}">
        <p14:creationId xmlns:p14="http://schemas.microsoft.com/office/powerpoint/2010/main" val="356912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829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DF0CB2D7-9126-4ACA-A3A1-DCF4A05646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99041221-8727-4D8F-9E72-361068F605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9275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egnaposto immagine diapositiva 1">
            <a:extLst>
              <a:ext uri="{FF2B5EF4-FFF2-40B4-BE49-F238E27FC236}">
                <a16:creationId xmlns:a16="http://schemas.microsoft.com/office/drawing/2014/main" id="{72CC84FD-FFAF-4B6D-B1B6-502211764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Segnaposto note 2">
            <a:extLst>
              <a:ext uri="{FF2B5EF4-FFF2-40B4-BE49-F238E27FC236}">
                <a16:creationId xmlns:a16="http://schemas.microsoft.com/office/drawing/2014/main" id="{487C9388-BF0F-4B2D-8DF5-BF1E1CAAB2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egnaposto immagine diapositiva 1">
            <a:extLst>
              <a:ext uri="{FF2B5EF4-FFF2-40B4-BE49-F238E27FC236}">
                <a16:creationId xmlns:a16="http://schemas.microsoft.com/office/drawing/2014/main" id="{72CC84FD-FFAF-4B6D-B1B6-502211764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Segnaposto note 2">
            <a:extLst>
              <a:ext uri="{FF2B5EF4-FFF2-40B4-BE49-F238E27FC236}">
                <a16:creationId xmlns:a16="http://schemas.microsoft.com/office/drawing/2014/main" id="{487C9388-BF0F-4B2D-8DF5-BF1E1CAAB2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de-DE"/>
          </a:p>
        </p:txBody>
      </p:sp>
    </p:spTree>
    <p:extLst>
      <p:ext uri="{BB962C8B-B14F-4D97-AF65-F5344CB8AC3E}">
        <p14:creationId xmlns:p14="http://schemas.microsoft.com/office/powerpoint/2010/main" val="1810017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egnaposto immagine diapositiva 1">
            <a:extLst>
              <a:ext uri="{FF2B5EF4-FFF2-40B4-BE49-F238E27FC236}">
                <a16:creationId xmlns:a16="http://schemas.microsoft.com/office/drawing/2014/main" id="{72CC84FD-FFAF-4B6D-B1B6-502211764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Segnaposto note 2">
            <a:extLst>
              <a:ext uri="{FF2B5EF4-FFF2-40B4-BE49-F238E27FC236}">
                <a16:creationId xmlns:a16="http://schemas.microsoft.com/office/drawing/2014/main" id="{487C9388-BF0F-4B2D-8DF5-BF1E1CAAB2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de-DE"/>
          </a:p>
        </p:txBody>
      </p:sp>
    </p:spTree>
    <p:extLst>
      <p:ext uri="{BB962C8B-B14F-4D97-AF65-F5344CB8AC3E}">
        <p14:creationId xmlns:p14="http://schemas.microsoft.com/office/powerpoint/2010/main" val="4001404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236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8057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5197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314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037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735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2700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354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975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5525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08C1C-BBE5-4BF1-AB21-77D90A654B7A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510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organizational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an </a:t>
            </a:r>
            <a:r>
              <a:rPr lang="de-DE" baseline="0" dirty="0" err="1"/>
              <a:t>emission</a:t>
            </a:r>
            <a:r>
              <a:rPr lang="de-DE" baseline="0" dirty="0"/>
              <a:t> source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scope</a:t>
            </a:r>
            <a:r>
              <a:rPr lang="de-DE" baseline="0" dirty="0"/>
              <a:t> 1+2 </a:t>
            </a:r>
            <a:r>
              <a:rPr lang="de-DE" baseline="0" dirty="0" err="1"/>
              <a:t>or</a:t>
            </a:r>
            <a:r>
              <a:rPr lang="de-DE" baseline="0" dirty="0"/>
              <a:t> 3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E7871-DD16-4446-AA62-AFAADF9478FF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858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icons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538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9093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2C3A-4C85-5B4F-86D9-FBB0766ADBB5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75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11CB049-D3C2-4FA7-9ADD-227160E107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4AC13D8-2E02-4595-BFC1-C48FC5CB4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11CB049-D3C2-4FA7-9ADD-227160E107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4AC13D8-2E02-4595-BFC1-C48FC5CB4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1009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E11CB049-D3C2-4FA7-9ADD-227160E107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4AC13D8-2E02-4595-BFC1-C48FC5CB4A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259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24420" y="1800005"/>
            <a:ext cx="10918653" cy="1152129"/>
          </a:xfrm>
        </p:spPr>
        <p:txBody>
          <a:bodyPr anchor="b" anchorCtr="0"/>
          <a:lstStyle>
            <a:lvl1pPr algn="l">
              <a:lnSpc>
                <a:spcPts val="3800"/>
              </a:lnSpc>
              <a:defRPr sz="3800" b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4417" y="2952000"/>
            <a:ext cx="9888075" cy="336104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624421" y="3420000"/>
            <a:ext cx="1093798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624421" y="6457248"/>
            <a:ext cx="1093798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581666"/>
            <a:ext cx="2628000" cy="74314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873" y="3185731"/>
            <a:ext cx="457200" cy="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4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Flä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48552"/>
            <a:ext cx="10077867" cy="9864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4001" y="1538131"/>
            <a:ext cx="3528392" cy="4627173"/>
          </a:xfrm>
        </p:spPr>
        <p:txBody>
          <a:bodyPr lIns="0" rIns="0" anchor="ctr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algn="l">
              <a:lnSpc>
                <a:spcPct val="100000"/>
              </a:lnSpc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4367808" y="1538131"/>
            <a:ext cx="3528392" cy="4627173"/>
          </a:xfrm>
        </p:spPr>
        <p:txBody>
          <a:bodyPr lIns="0" rIns="0" anchor="ctr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algn="l">
              <a:lnSpc>
                <a:spcPct val="100000"/>
              </a:lnSpc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8040216" y="1538131"/>
            <a:ext cx="3528392" cy="4627173"/>
          </a:xfrm>
        </p:spPr>
        <p:txBody>
          <a:bodyPr lIns="0" rIns="0" anchor="ctr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algn="l">
              <a:lnSpc>
                <a:spcPct val="100000"/>
              </a:lnSpc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6805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Flächen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38824"/>
            <a:ext cx="10077867" cy="9864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4001" y="2348880"/>
            <a:ext cx="3528392" cy="3816424"/>
          </a:xfrm>
        </p:spPr>
        <p:txBody>
          <a:bodyPr lIns="0" rIns="0" anchor="ctr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algn="l">
              <a:lnSpc>
                <a:spcPct val="100000"/>
              </a:lnSpc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0"/>
          </p:nvPr>
        </p:nvSpPr>
        <p:spPr>
          <a:xfrm>
            <a:off x="4367808" y="2348880"/>
            <a:ext cx="3528392" cy="3816424"/>
          </a:xfrm>
        </p:spPr>
        <p:txBody>
          <a:bodyPr lIns="0" rIns="0" anchor="ctr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algn="l">
              <a:lnSpc>
                <a:spcPct val="100000"/>
              </a:lnSpc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8040216" y="2348880"/>
            <a:ext cx="3528392" cy="3816424"/>
          </a:xfrm>
        </p:spPr>
        <p:txBody>
          <a:bodyPr lIns="0" rIns="0" anchor="ctr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algn="l">
              <a:lnSpc>
                <a:spcPct val="100000"/>
              </a:lnSpc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624000" y="1548000"/>
            <a:ext cx="10944000" cy="647700"/>
          </a:xfrm>
        </p:spPr>
        <p:txBody>
          <a:bodyPr>
            <a:noAutofit/>
          </a:bodyPr>
          <a:lstStyle>
            <a:lvl1pPr>
              <a:lnSpc>
                <a:spcPts val="2400"/>
              </a:lnSpc>
              <a:spcAft>
                <a:spcPts val="0"/>
              </a:spcAft>
              <a:defRPr sz="2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927052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55228"/>
            <a:ext cx="10152520" cy="985540"/>
          </a:xfrm>
        </p:spPr>
        <p:txBody>
          <a:bodyPr lIns="0" rIns="0" bIns="0"/>
          <a:lstStyle>
            <a:lvl1pPr algn="l">
              <a:lnSpc>
                <a:spcPts val="28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67763" y="1547999"/>
            <a:ext cx="7200239" cy="4608000"/>
          </a:xfrm>
        </p:spPr>
        <p:txBody>
          <a:bodyPr lIns="0" rIns="0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algn="l">
              <a:lnSpc>
                <a:spcPct val="100000"/>
              </a:lnSpc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24416" y="1547813"/>
            <a:ext cx="33600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22300" y="3996000"/>
            <a:ext cx="3360000" cy="216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200148" y="6382800"/>
            <a:ext cx="8784283" cy="421200"/>
          </a:xfrm>
        </p:spPr>
        <p:txBody>
          <a:bodyPr bIns="0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  <a:lvl2pPr algn="l">
              <a:defRPr sz="1000" b="0"/>
            </a:lvl2pPr>
            <a:lvl3pPr algn="l">
              <a:defRPr sz="1000" b="0"/>
            </a:lvl3pPr>
            <a:lvl4pPr algn="l">
              <a:defRPr sz="1000" b="0"/>
            </a:lvl4pPr>
            <a:lvl5pPr algn="l">
              <a:defRPr sz="1000" b="0"/>
            </a:lvl5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407526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55228"/>
            <a:ext cx="10152520" cy="985540"/>
          </a:xfrm>
        </p:spPr>
        <p:txBody>
          <a:bodyPr lIns="0" rIns="0" bIns="0"/>
          <a:lstStyle>
            <a:lvl1pPr algn="l">
              <a:lnSpc>
                <a:spcPts val="28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90428" y="1547999"/>
            <a:ext cx="5280000" cy="4608000"/>
          </a:xfrm>
        </p:spPr>
        <p:txBody>
          <a:bodyPr lIns="0" rIns="0" anchor="ctr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sz="2400"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algn="l">
              <a:lnSpc>
                <a:spcPct val="100000"/>
              </a:lnSpc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624416" y="1547812"/>
            <a:ext cx="5280000" cy="460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00148" y="6382800"/>
            <a:ext cx="8784283" cy="421200"/>
          </a:xfrm>
        </p:spPr>
        <p:txBody>
          <a:bodyPr bIns="0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  <a:lvl2pPr algn="l">
              <a:defRPr sz="1000" b="0"/>
            </a:lvl2pPr>
            <a:lvl3pPr algn="l">
              <a:defRPr sz="1000" b="0"/>
            </a:lvl3pPr>
            <a:lvl4pPr algn="l">
              <a:defRPr sz="1000" b="0"/>
            </a:lvl4pPr>
            <a:lvl5pPr algn="l">
              <a:defRPr sz="1000" b="0"/>
            </a:lvl5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190590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55228"/>
            <a:ext cx="10152520" cy="985540"/>
          </a:xfrm>
        </p:spPr>
        <p:txBody>
          <a:bodyPr lIns="0" rIns="0" bIns="0"/>
          <a:lstStyle>
            <a:lvl1pPr algn="l">
              <a:lnSpc>
                <a:spcPts val="28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92800" y="1547999"/>
            <a:ext cx="5280000" cy="4608000"/>
          </a:xfrm>
        </p:spPr>
        <p:txBody>
          <a:bodyPr lIns="0" rIns="0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algn="l">
              <a:lnSpc>
                <a:spcPct val="100000"/>
              </a:lnSpc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1"/>
          </p:nvPr>
        </p:nvSpPr>
        <p:spPr>
          <a:xfrm>
            <a:off x="622303" y="1547813"/>
            <a:ext cx="5281084" cy="4608000"/>
          </a:xfrm>
        </p:spPr>
        <p:txBody>
          <a:bodyPr/>
          <a:lstStyle/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00148" y="6382800"/>
            <a:ext cx="8784283" cy="421200"/>
          </a:xfrm>
        </p:spPr>
        <p:txBody>
          <a:bodyPr bIns="0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  <a:lvl2pPr algn="l">
              <a:defRPr sz="1000" b="0"/>
            </a:lvl2pPr>
            <a:lvl3pPr algn="l">
              <a:defRPr sz="1000" b="0"/>
            </a:lvl3pPr>
            <a:lvl4pPr algn="l">
              <a:defRPr sz="1000" b="0"/>
            </a:lvl4pPr>
            <a:lvl5pPr algn="l">
              <a:defRPr sz="1000" b="0"/>
            </a:lvl5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304296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hn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55228"/>
            <a:ext cx="10152520" cy="985540"/>
          </a:xfrm>
        </p:spPr>
        <p:txBody>
          <a:bodyPr lIns="0" rIns="0" bIns="0"/>
          <a:lstStyle>
            <a:lvl1pPr algn="l">
              <a:lnSpc>
                <a:spcPts val="28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00000" y="6382805"/>
            <a:ext cx="8784432" cy="422275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2447579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24000" y="200760"/>
            <a:ext cx="10152520" cy="985540"/>
          </a:xfrm>
        </p:spPr>
        <p:txBody>
          <a:bodyPr lIns="0" rIns="0" bIns="0"/>
          <a:lstStyle>
            <a:lvl1pPr algn="l">
              <a:lnSpc>
                <a:spcPts val="28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527229" y="1268700"/>
            <a:ext cx="11137547" cy="144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de-DE" sz="1800" dirty="0" err="1">
              <a:solidFill>
                <a:schemeClr val="tx1"/>
              </a:solidFill>
            </a:endParaRP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00148" y="6382800"/>
            <a:ext cx="8784283" cy="421200"/>
          </a:xfrm>
        </p:spPr>
        <p:txBody>
          <a:bodyPr bIns="0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  <a:lvl2pPr algn="l">
              <a:defRPr sz="1000" b="0"/>
            </a:lvl2pPr>
            <a:lvl3pPr algn="l">
              <a:defRPr sz="1000" b="0"/>
            </a:lvl3pPr>
            <a:lvl4pPr algn="l">
              <a:defRPr sz="1000" b="0"/>
            </a:lvl4pPr>
            <a:lvl5pPr algn="l">
              <a:defRPr sz="1000" b="0"/>
            </a:lvl5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1822864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960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327" y="5726210"/>
            <a:ext cx="609600" cy="700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4421" y="3429005"/>
            <a:ext cx="10943167" cy="785949"/>
          </a:xfrm>
        </p:spPr>
        <p:txBody>
          <a:bodyPr anchor="ctr" anchorCtr="0"/>
          <a:lstStyle>
            <a:lvl1pPr algn="l">
              <a:lnSpc>
                <a:spcPts val="3800"/>
              </a:lnSpc>
              <a:defRPr sz="3800" b="0">
                <a:solidFill>
                  <a:schemeClr val="bg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4417" y="4277228"/>
            <a:ext cx="8880000" cy="288000"/>
          </a:xfrm>
        </p:spPr>
        <p:txBody>
          <a:bodyPr tIns="0" bIns="0" anchor="b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24417" y="4567443"/>
            <a:ext cx="8880000" cy="288000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624421" y="3276000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624421" y="5040000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23584" y="5948719"/>
            <a:ext cx="10944000" cy="215444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R="0" lvl="0" indent="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115000"/>
              <a:buFontTx/>
              <a:buNone/>
              <a:tabLst/>
              <a:defRPr sz="1400" b="0" i="0" u="none" strike="noStrike" spc="-10" baseline="0"/>
            </a:lvl1pPr>
            <a:lvl2pPr marL="0" indent="-252000">
              <a:spcBef>
                <a:spcPct val="200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●"/>
              <a:defRPr sz="1900" b="1">
                <a:solidFill>
                  <a:schemeClr val="tx2"/>
                </a:solidFill>
              </a:defRPr>
            </a:lvl2pPr>
            <a:lvl3pPr marL="504000" indent="-252000">
              <a:spcBef>
                <a:spcPct val="20000"/>
              </a:spcBef>
              <a:buFont typeface="Calibri" panose="020F0502020204030204" pitchFamily="34" charset="0"/>
              <a:buChar char="–"/>
              <a:defRPr sz="1900"/>
            </a:lvl3pPr>
            <a:lvl4pPr marL="756000" indent="-252000">
              <a:spcBef>
                <a:spcPct val="20000"/>
              </a:spcBef>
              <a:buFont typeface="Calibri" panose="020F0502020204030204" pitchFamily="34" charset="0"/>
              <a:buChar char="–"/>
              <a:defRPr sz="1900"/>
            </a:lvl4pPr>
            <a:lvl5pPr marL="1008000" indent="-252000">
              <a:spcBef>
                <a:spcPct val="20000"/>
              </a:spcBef>
              <a:buFont typeface="Calibri" panose="020F0502020204030204" pitchFamily="34" charset="0"/>
              <a:buChar char="–"/>
              <a:defRPr sz="1900"/>
            </a:lvl5pPr>
            <a:lvl6pPr marL="1260000" indent="-252000">
              <a:spcBef>
                <a:spcPct val="20000"/>
              </a:spcBef>
              <a:buFont typeface="Calibri" panose="020F0502020204030204" pitchFamily="34" charset="0"/>
              <a:buChar char="–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115000"/>
              <a:buFontTx/>
              <a:buNone/>
              <a:tabLst/>
              <a:defRPr/>
            </a:pPr>
            <a:r>
              <a:rPr lang="de-DE" sz="1400" b="0" i="0" u="none" strike="noStrike" kern="1200" spc="-10" baseline="0" dirty="0">
                <a:solidFill>
                  <a:srgbClr val="221E1F"/>
                </a:solidFill>
                <a:latin typeface="+mn-lt"/>
              </a:rPr>
              <a:t>Wilckensstraße 3   69120 Heidelberg   Germany   </a:t>
            </a:r>
            <a:r>
              <a:rPr lang="de-DE" sz="1400" b="0" i="0" u="none" strike="noStrike" kern="1200" spc="-10" baseline="0" dirty="0" err="1">
                <a:solidFill>
                  <a:srgbClr val="221E1F"/>
                </a:solidFill>
                <a:latin typeface="+mn-lt"/>
              </a:rPr>
              <a:t>phone</a:t>
            </a:r>
            <a:r>
              <a:rPr lang="de-DE" sz="1400" b="0" i="0" u="none" strike="noStrike" kern="1200" spc="-10" baseline="0" dirty="0">
                <a:solidFill>
                  <a:srgbClr val="221E1F"/>
                </a:solidFill>
                <a:latin typeface="+mn-lt"/>
              </a:rPr>
              <a:t> +49 6 221  47 67 - 0 	www.ifeu.de </a:t>
            </a:r>
            <a:endParaRPr lang="de-DE" sz="1400" kern="1200" spc="-10" baseline="0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581666"/>
            <a:ext cx="2628000" cy="74314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727" y="5726205"/>
            <a:ext cx="457200" cy="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82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ilfslinien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1"/>
          <p:cNvCxnSpPr/>
          <p:nvPr/>
        </p:nvCxnSpPr>
        <p:spPr>
          <a:xfrm>
            <a:off x="624000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2"/>
          <p:cNvCxnSpPr/>
          <p:nvPr/>
        </p:nvCxnSpPr>
        <p:spPr>
          <a:xfrm>
            <a:off x="4827" y="11930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4827" y="1335088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4827" y="1553890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4827" y="3141663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4827" y="3429000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827" y="5949950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827" y="6157174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11569700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4827" y="6305233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3983567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5903384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6288617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4360469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624000" y="355228"/>
            <a:ext cx="9696000" cy="985540"/>
          </a:xfrm>
        </p:spPr>
        <p:txBody>
          <a:bodyPr lIns="0" rIns="0" bIns="0"/>
          <a:lstStyle>
            <a:lvl1pPr algn="l">
              <a:lnSpc>
                <a:spcPts val="24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cxnSp>
        <p:nvCxnSpPr>
          <p:cNvPr id="17" name="Gerade Verbindung 16"/>
          <p:cNvCxnSpPr/>
          <p:nvPr/>
        </p:nvCxnSpPr>
        <p:spPr>
          <a:xfrm>
            <a:off x="624421" y="1331130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1200151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>
          <a:xfrm>
            <a:off x="624000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4827" y="1193045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4827" y="1335088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4827" y="1553890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4827" y="3141663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4827" y="3429000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4827" y="5949950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4827" y="6157174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11569700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4827" y="6381750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3983567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5903384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>
          <a:xfrm>
            <a:off x="6288617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>
          <a:xfrm>
            <a:off x="4360469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 userDrawn="1"/>
        </p:nvCxnSpPr>
        <p:spPr>
          <a:xfrm>
            <a:off x="624421" y="1331130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 userDrawn="1"/>
        </p:nvCxnSpPr>
        <p:spPr>
          <a:xfrm>
            <a:off x="1200151" y="14061"/>
            <a:ext cx="0" cy="6858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 userDrawn="1"/>
        </p:nvCxnSpPr>
        <p:spPr>
          <a:xfrm>
            <a:off x="4827" y="2349500"/>
            <a:ext cx="12192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35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624417" y="3138504"/>
            <a:ext cx="4012800" cy="30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dirty="0">
                <a:solidFill>
                  <a:schemeClr val="tx1"/>
                </a:solidFill>
              </a:rPr>
              <a:t>Platzhalter</a:t>
            </a:r>
            <a:r>
              <a:rPr lang="de-DE" sz="1800" baseline="0" dirty="0">
                <a:solidFill>
                  <a:schemeClr val="tx1"/>
                </a:solidFill>
              </a:rPr>
              <a:t> für Bild. </a:t>
            </a:r>
          </a:p>
          <a:p>
            <a:pPr algn="ctr"/>
            <a:r>
              <a:rPr lang="de-DE" sz="1800" baseline="0" dirty="0">
                <a:solidFill>
                  <a:schemeClr val="tx1"/>
                </a:solidFill>
              </a:rPr>
              <a:t>Bild im im Master austauschen. </a:t>
            </a:r>
          </a:p>
          <a:p>
            <a:pPr algn="ctr"/>
            <a:r>
              <a:rPr lang="de-DE" sz="1800" baseline="0" dirty="0">
                <a:solidFill>
                  <a:schemeClr val="tx1"/>
                </a:solidFill>
              </a:rPr>
              <a:t>Bildformat </a:t>
            </a:r>
            <a:r>
              <a:rPr lang="de-DE" sz="1800" dirty="0">
                <a:solidFill>
                  <a:schemeClr val="tx1"/>
                </a:solidFill>
              </a:rPr>
              <a:t>H 8,4 x B 8,36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835157" y="3284984"/>
            <a:ext cx="6720000" cy="1992154"/>
          </a:xfrm>
        </p:spPr>
        <p:txBody>
          <a:bodyPr/>
          <a:lstStyle>
            <a:lvl1pPr algn="l">
              <a:lnSpc>
                <a:spcPts val="3800"/>
              </a:lnSpc>
              <a:defRPr sz="3800" b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durch Klicken bearbeiten.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835157" y="5277138"/>
            <a:ext cx="6720000" cy="28800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Untertitelmaster durch Klicken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4835157" y="5589513"/>
            <a:ext cx="6720000" cy="288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624421" y="3138504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624421" y="6162350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581666"/>
            <a:ext cx="2628000" cy="74314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381" y="5809629"/>
            <a:ext cx="457200" cy="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0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 gross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44624"/>
            <a:ext cx="9696000" cy="986400"/>
          </a:xfrm>
        </p:spPr>
        <p:txBody>
          <a:bodyPr lIns="0" rIns="0" bIns="0"/>
          <a:lstStyle>
            <a:lvl1pPr algn="l">
              <a:lnSpc>
                <a:spcPts val="28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2300" y="1340768"/>
            <a:ext cx="10944000" cy="5112568"/>
          </a:xfrm>
        </p:spPr>
        <p:txBody>
          <a:bodyPr>
            <a:normAutofit/>
          </a:bodyPr>
          <a:lstStyle>
            <a:lvl1pPr marL="342000" indent="-342000">
              <a:lnSpc>
                <a:spcPts val="26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●"/>
              <a:defRPr sz="2600" b="0">
                <a:solidFill>
                  <a:schemeClr val="tx1"/>
                </a:solidFill>
              </a:defRPr>
            </a:lvl1pPr>
            <a:lvl2pPr marL="684000" indent="-342900">
              <a:lnSpc>
                <a:spcPct val="100000"/>
              </a:lnSpc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defRPr sz="2400"/>
            </a:lvl2pPr>
            <a:lvl3pPr marL="1026000" indent="-34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defRPr sz="2400"/>
            </a:lvl3pPr>
            <a:lvl4pPr marL="1026000" indent="-342000">
              <a:spcAft>
                <a:spcPts val="600"/>
              </a:spcAft>
              <a:defRPr sz="2400"/>
            </a:lvl4pPr>
          </a:lstStyle>
          <a:p>
            <a:pPr lvl="0"/>
            <a:r>
              <a:rPr lang="de-DE" dirty="0"/>
              <a:t>Aufzählung</a:t>
            </a:r>
          </a:p>
          <a:p>
            <a:pPr lvl="1"/>
            <a:r>
              <a:rPr lang="en-US" dirty="0" err="1"/>
              <a:t>Aufzählung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Aufzählung</a:t>
            </a:r>
            <a:r>
              <a:rPr lang="en-US" dirty="0"/>
              <a:t> 3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79341" y="6586594"/>
            <a:ext cx="6048840" cy="207311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129831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sz="quarter" idx="23" hasCustomPrompt="1"/>
          </p:nvPr>
        </p:nvSpPr>
        <p:spPr>
          <a:xfrm>
            <a:off x="491067" y="1735138"/>
            <a:ext cx="11311467" cy="4589462"/>
          </a:xfrm>
          <a:prstGeom prst="rect">
            <a:avLst/>
          </a:prstGeom>
        </p:spPr>
        <p:txBody>
          <a:bodyPr/>
          <a:lstStyle>
            <a:lvl1pPr>
              <a:defRPr lang="de-DE" sz="2400" b="0" kern="1200" baseline="0" dirty="0" smtClean="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err="1"/>
              <a:t>Erste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Textplatzhalter 118"/>
          <p:cNvSpPr>
            <a:spLocks noGrp="1"/>
          </p:cNvSpPr>
          <p:nvPr>
            <p:ph type="body" sz="quarter" idx="21" hasCustomPrompt="1"/>
          </p:nvPr>
        </p:nvSpPr>
        <p:spPr>
          <a:xfrm>
            <a:off x="480482" y="6519863"/>
            <a:ext cx="4920460" cy="211137"/>
          </a:xfrm>
          <a:prstGeom prst="rect">
            <a:avLst/>
          </a:prstGeom>
        </p:spPr>
        <p:txBody>
          <a:bodyPr vert="horz" lIns="0">
            <a:noAutofit/>
          </a:bodyPr>
          <a:lstStyle>
            <a:lvl1pPr>
              <a:buFontTx/>
              <a:buNone/>
              <a:defRPr sz="1000" baseline="0">
                <a:latin typeface="Trebuchet MS"/>
                <a:cs typeface="Trebuchet MS"/>
              </a:defRPr>
            </a:lvl1pPr>
            <a:lvl2pPr>
              <a:defRPr sz="1000">
                <a:latin typeface="Trebuchet MS"/>
                <a:cs typeface="Trebuchet MS"/>
              </a:defRPr>
            </a:lvl2pPr>
            <a:lvl3pPr>
              <a:defRPr sz="1000">
                <a:latin typeface="Trebuchet MS"/>
                <a:cs typeface="Trebuchet MS"/>
              </a:defRPr>
            </a:lvl3pPr>
            <a:lvl4pPr>
              <a:defRPr sz="1000">
                <a:latin typeface="Trebuchet MS"/>
                <a:cs typeface="Trebuchet MS"/>
              </a:defRPr>
            </a:lvl4pPr>
            <a:lvl5pPr>
              <a:defRPr sz="1000">
                <a:latin typeface="Trebuchet MS"/>
                <a:cs typeface="Trebuchet MS"/>
              </a:defRPr>
            </a:lvl5pPr>
          </a:lstStyle>
          <a:p>
            <a:pPr lvl="0"/>
            <a:r>
              <a:rPr lang="en-US" noProof="0" dirty="0"/>
              <a:t>Source: (</a:t>
            </a:r>
            <a:r>
              <a:rPr lang="en-US" noProof="0" dirty="0" err="1"/>
              <a:t>Erscheint</a:t>
            </a:r>
            <a:r>
              <a:rPr lang="en-US" noProof="0" dirty="0"/>
              <a:t> </a:t>
            </a:r>
            <a:r>
              <a:rPr lang="en-US" noProof="0" dirty="0" err="1"/>
              <a:t>nur</a:t>
            </a:r>
            <a:r>
              <a:rPr lang="en-US" noProof="0" dirty="0"/>
              <a:t> in </a:t>
            </a:r>
            <a:r>
              <a:rPr lang="en-US" noProof="0" dirty="0" err="1"/>
              <a:t>Präsentation</a:t>
            </a:r>
            <a:r>
              <a:rPr lang="en-US" noProof="0" dirty="0"/>
              <a:t> </a:t>
            </a:r>
            <a:r>
              <a:rPr lang="en-US" noProof="0" dirty="0" err="1"/>
              <a:t>wenn</a:t>
            </a:r>
            <a:r>
              <a:rPr lang="en-US" noProof="0" dirty="0"/>
              <a:t> </a:t>
            </a:r>
            <a:r>
              <a:rPr lang="en-US" noProof="0" dirty="0" err="1"/>
              <a:t>genutzt</a:t>
            </a:r>
            <a:r>
              <a:rPr lang="en-US" noProof="0" dirty="0"/>
              <a:t>)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066800" y="255664"/>
            <a:ext cx="3818467" cy="308925"/>
          </a:xfrm>
          <a:prstGeom prst="rect">
            <a:avLst/>
          </a:prstGeom>
        </p:spPr>
        <p:txBody>
          <a:bodyPr vert="horz" lIns="0"/>
          <a:lstStyle>
            <a:lvl1pPr>
              <a:buFontTx/>
              <a:buNone/>
              <a:defRPr sz="1000" b="1">
                <a:latin typeface="Trebuchet MS"/>
                <a:cs typeface="Trebuchet MS"/>
              </a:defRPr>
            </a:lvl1pPr>
            <a:lvl2pPr>
              <a:defRPr sz="1000" b="1">
                <a:latin typeface="Trebuchet MS"/>
                <a:cs typeface="Trebuchet MS"/>
              </a:defRPr>
            </a:lvl2pPr>
            <a:lvl3pPr>
              <a:defRPr sz="1000" b="1">
                <a:latin typeface="Trebuchet MS"/>
                <a:cs typeface="Trebuchet MS"/>
              </a:defRPr>
            </a:lvl3pPr>
            <a:lvl4pPr>
              <a:defRPr sz="1000" b="1">
                <a:latin typeface="Trebuchet MS"/>
                <a:cs typeface="Trebuchet MS"/>
              </a:defRPr>
            </a:lvl4pPr>
            <a:lvl5pPr>
              <a:defRPr sz="1000" b="1">
                <a:latin typeface="Trebuchet MS"/>
                <a:cs typeface="Trebuchet MS"/>
              </a:defRPr>
            </a:lvl5pPr>
          </a:lstStyle>
          <a:p>
            <a:pPr lvl="0"/>
            <a:r>
              <a:rPr lang="en-US" noProof="0" dirty="0" err="1"/>
              <a:t>Hier</a:t>
            </a:r>
            <a:r>
              <a:rPr lang="en-US" noProof="0" dirty="0"/>
              <a:t> </a:t>
            </a:r>
            <a:r>
              <a:rPr lang="en-US" noProof="0" dirty="0" err="1"/>
              <a:t>steht</a:t>
            </a:r>
            <a:r>
              <a:rPr lang="en-US" noProof="0" dirty="0"/>
              <a:t> der </a:t>
            </a:r>
            <a:r>
              <a:rPr lang="en-US" noProof="0" dirty="0" err="1"/>
              <a:t>Rubriktitel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3452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18"/>
          <p:cNvSpPr>
            <a:spLocks noGrp="1"/>
          </p:cNvSpPr>
          <p:nvPr>
            <p:ph type="body" sz="quarter" idx="21" hasCustomPrompt="1"/>
          </p:nvPr>
        </p:nvSpPr>
        <p:spPr>
          <a:xfrm>
            <a:off x="480482" y="6519863"/>
            <a:ext cx="4920460" cy="211137"/>
          </a:xfrm>
          <a:prstGeom prst="rect">
            <a:avLst/>
          </a:prstGeom>
        </p:spPr>
        <p:txBody>
          <a:bodyPr vert="horz" lIns="0">
            <a:noAutofit/>
          </a:bodyPr>
          <a:lstStyle>
            <a:lvl1pPr>
              <a:buFontTx/>
              <a:buNone/>
              <a:defRPr sz="1000" baseline="0">
                <a:latin typeface="Trebuchet MS"/>
                <a:cs typeface="Trebuchet MS"/>
              </a:defRPr>
            </a:lvl1pPr>
            <a:lvl2pPr>
              <a:defRPr sz="1000">
                <a:latin typeface="Trebuchet MS"/>
                <a:cs typeface="Trebuchet MS"/>
              </a:defRPr>
            </a:lvl2pPr>
            <a:lvl3pPr>
              <a:defRPr sz="1000">
                <a:latin typeface="Trebuchet MS"/>
                <a:cs typeface="Trebuchet MS"/>
              </a:defRPr>
            </a:lvl3pPr>
            <a:lvl4pPr>
              <a:defRPr sz="1000">
                <a:latin typeface="Trebuchet MS"/>
                <a:cs typeface="Trebuchet MS"/>
              </a:defRPr>
            </a:lvl4pPr>
            <a:lvl5pPr>
              <a:defRPr sz="1000">
                <a:latin typeface="Trebuchet MS"/>
                <a:cs typeface="Trebuchet MS"/>
              </a:defRPr>
            </a:lvl5pPr>
          </a:lstStyle>
          <a:p>
            <a:pPr lvl="0"/>
            <a:r>
              <a:rPr lang="en-US" noProof="0" dirty="0"/>
              <a:t>Source: (</a:t>
            </a:r>
            <a:r>
              <a:rPr lang="en-US" noProof="0" dirty="0" err="1"/>
              <a:t>Erscheint</a:t>
            </a:r>
            <a:r>
              <a:rPr lang="en-US" noProof="0" dirty="0"/>
              <a:t> </a:t>
            </a:r>
            <a:r>
              <a:rPr lang="en-US" noProof="0" dirty="0" err="1"/>
              <a:t>nur</a:t>
            </a:r>
            <a:r>
              <a:rPr lang="en-US" noProof="0" dirty="0"/>
              <a:t> in </a:t>
            </a:r>
            <a:r>
              <a:rPr lang="en-US" noProof="0" dirty="0" err="1"/>
              <a:t>Präsentation</a:t>
            </a:r>
            <a:r>
              <a:rPr lang="en-US" noProof="0" dirty="0"/>
              <a:t> </a:t>
            </a:r>
            <a:r>
              <a:rPr lang="en-US" noProof="0" dirty="0" err="1"/>
              <a:t>wenn</a:t>
            </a:r>
            <a:r>
              <a:rPr lang="en-US" noProof="0" dirty="0"/>
              <a:t> </a:t>
            </a:r>
            <a:r>
              <a:rPr lang="en-US" noProof="0" dirty="0" err="1"/>
              <a:t>genutzt</a:t>
            </a:r>
            <a:r>
              <a:rPr lang="en-US" noProof="0" dirty="0"/>
              <a:t>)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3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066800" y="255664"/>
            <a:ext cx="3818467" cy="308925"/>
          </a:xfrm>
          <a:prstGeom prst="rect">
            <a:avLst/>
          </a:prstGeom>
        </p:spPr>
        <p:txBody>
          <a:bodyPr vert="horz" lIns="0"/>
          <a:lstStyle>
            <a:lvl1pPr>
              <a:buFontTx/>
              <a:buNone/>
              <a:defRPr sz="1000" b="1">
                <a:latin typeface="Trebuchet MS"/>
                <a:cs typeface="Trebuchet MS"/>
              </a:defRPr>
            </a:lvl1pPr>
            <a:lvl2pPr>
              <a:defRPr sz="1000" b="1">
                <a:latin typeface="Trebuchet MS"/>
                <a:cs typeface="Trebuchet MS"/>
              </a:defRPr>
            </a:lvl2pPr>
            <a:lvl3pPr>
              <a:defRPr sz="1000" b="1">
                <a:latin typeface="Trebuchet MS"/>
                <a:cs typeface="Trebuchet MS"/>
              </a:defRPr>
            </a:lvl3pPr>
            <a:lvl4pPr>
              <a:defRPr sz="1000" b="1">
                <a:latin typeface="Trebuchet MS"/>
                <a:cs typeface="Trebuchet MS"/>
              </a:defRPr>
            </a:lvl4pPr>
            <a:lvl5pPr>
              <a:defRPr sz="1000" b="1">
                <a:latin typeface="Trebuchet MS"/>
                <a:cs typeface="Trebuchet MS"/>
              </a:defRPr>
            </a:lvl5pPr>
          </a:lstStyle>
          <a:p>
            <a:pPr lvl="0"/>
            <a:r>
              <a:rPr lang="en-US" noProof="0" dirty="0" err="1"/>
              <a:t>Hier</a:t>
            </a:r>
            <a:r>
              <a:rPr lang="en-US" noProof="0" dirty="0"/>
              <a:t> </a:t>
            </a:r>
            <a:r>
              <a:rPr lang="en-US" noProof="0" dirty="0" err="1"/>
              <a:t>steht</a:t>
            </a:r>
            <a:r>
              <a:rPr lang="en-US" noProof="0" dirty="0"/>
              <a:t> der </a:t>
            </a:r>
            <a:r>
              <a:rPr lang="en-US" noProof="0" dirty="0" err="1"/>
              <a:t>Rubriktitel</a:t>
            </a:r>
            <a:endParaRPr lang="en-US" noProof="0" dirty="0"/>
          </a:p>
        </p:txBody>
      </p:sp>
      <p:sp>
        <p:nvSpPr>
          <p:cNvPr id="14" name="Textplatzhalt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483966" y="195263"/>
            <a:ext cx="479733" cy="36036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algn="ctr"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Trebuchet MS"/>
                <a:cs typeface="Trebuchet MS"/>
              </a:defRPr>
            </a:lvl1pPr>
            <a:lvl2pPr>
              <a:defRPr sz="1600"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sz="1600"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sz="1600"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sz="1600"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en-US" noProof="0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06635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7A94113-DD5D-4BAC-BFA4-53D6F3FA6C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F52CAAF-5CF3-426E-9195-66E86644FA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0830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68116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4221" y="928532"/>
            <a:ext cx="11271623" cy="575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4221" y="1504139"/>
            <a:ext cx="11271623" cy="486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23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4221" y="928532"/>
            <a:ext cx="11271623" cy="575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4221" y="1504139"/>
            <a:ext cx="11271623" cy="486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0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4221" y="928532"/>
            <a:ext cx="11271623" cy="575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4221" y="1504139"/>
            <a:ext cx="11271623" cy="486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76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24421" y="3573021"/>
            <a:ext cx="10943167" cy="1470025"/>
          </a:xfrm>
        </p:spPr>
        <p:txBody>
          <a:bodyPr/>
          <a:lstStyle>
            <a:lvl1pPr algn="l">
              <a:lnSpc>
                <a:spcPts val="3800"/>
              </a:lnSpc>
              <a:defRPr sz="3800" b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4417" y="5155009"/>
            <a:ext cx="8880000" cy="288000"/>
          </a:xfrm>
        </p:spPr>
        <p:txBody>
          <a:bodyPr tIns="0" bIns="0" anchor="b" anchorCtr="0"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24417" y="5445224"/>
            <a:ext cx="8880000" cy="288000"/>
          </a:xfrm>
        </p:spPr>
        <p:txBody>
          <a:bodyPr tIns="0" bIns="0">
            <a:normAutofit/>
          </a:bodyPr>
          <a:lstStyle>
            <a:lvl1pPr marL="0" indent="0">
              <a:buFontTx/>
              <a:buNone/>
              <a:defRPr sz="1600" b="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624421" y="3312000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624421" y="6163200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581666"/>
            <a:ext cx="2628000" cy="74314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53" y="5949955"/>
            <a:ext cx="457200" cy="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24003" y="2664005"/>
            <a:ext cx="10943167" cy="1470025"/>
          </a:xfrm>
        </p:spPr>
        <p:txBody>
          <a:bodyPr anchor="t" anchorCtr="0"/>
          <a:lstStyle>
            <a:lvl1pPr algn="l">
              <a:lnSpc>
                <a:spcPts val="3800"/>
              </a:lnSpc>
              <a:defRPr sz="34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1" y="581666"/>
            <a:ext cx="2628000" cy="74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5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1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45500"/>
            <a:ext cx="10080512" cy="985540"/>
          </a:xfrm>
        </p:spPr>
        <p:txBody>
          <a:bodyPr lIns="0" rIns="0" bIns="0"/>
          <a:lstStyle>
            <a:lvl1pPr algn="l">
              <a:lnSpc>
                <a:spcPts val="2800"/>
              </a:lnSpc>
              <a:defRPr sz="2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2300" y="1548000"/>
            <a:ext cx="10944000" cy="4608512"/>
          </a:xfrm>
        </p:spPr>
        <p:txBody>
          <a:bodyPr lIns="0" rIns="0" anchor="ctr"/>
          <a:lstStyle>
            <a:lvl1pPr algn="l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chemeClr val="tx2"/>
                </a:solidFill>
              </a:defRPr>
            </a:lvl1pPr>
            <a:lvl2pPr algn="l">
              <a:lnSpc>
                <a:spcPct val="100000"/>
              </a:lnSpc>
              <a:spcAft>
                <a:spcPts val="600"/>
              </a:spcAft>
              <a:defRPr sz="2400" b="0">
                <a:solidFill>
                  <a:schemeClr val="tx1"/>
                </a:solidFill>
              </a:defRPr>
            </a:lvl2pPr>
            <a:lvl3pPr algn="l">
              <a:lnSpc>
                <a:spcPct val="100000"/>
              </a:lnSpc>
              <a:spcAft>
                <a:spcPts val="600"/>
              </a:spcAft>
              <a:defRPr sz="2000"/>
            </a:lvl3pPr>
            <a:lvl4pPr algn="l">
              <a:spcAft>
                <a:spcPts val="600"/>
              </a:spcAft>
              <a:defRPr sz="2000"/>
            </a:lvl4pPr>
            <a:lvl5pPr algn="l">
              <a:lnSpc>
                <a:spcPct val="100000"/>
              </a:lnSpc>
              <a:spcAft>
                <a:spcPts val="600"/>
              </a:spcAft>
              <a:defRPr sz="20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00150" y="6384369"/>
            <a:ext cx="8712273" cy="422275"/>
          </a:xfrm>
        </p:spPr>
        <p:txBody>
          <a:bodyPr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113736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Flächen u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44640"/>
            <a:ext cx="10152520" cy="986400"/>
          </a:xfrm>
        </p:spPr>
        <p:txBody>
          <a:bodyPr lIns="0" rIns="0" bIns="0"/>
          <a:lstStyle>
            <a:lvl1pPr algn="l">
              <a:lnSpc>
                <a:spcPts val="28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4003" y="1484784"/>
            <a:ext cx="5281084" cy="4671216"/>
          </a:xfrm>
        </p:spPr>
        <p:txBody>
          <a:bodyPr anchor="ctr"/>
          <a:lstStyle>
            <a:lvl1pPr marL="288000" indent="-288000">
              <a:lnSpc>
                <a:spcPts val="24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  <a:defRPr sz="2000" b="0">
                <a:solidFill>
                  <a:schemeClr val="tx1"/>
                </a:solidFill>
              </a:defRPr>
            </a:lvl1pPr>
            <a:lvl2pPr marL="576000" indent="-288000">
              <a:buClrTx/>
              <a:buSzPct val="100000"/>
              <a:buFont typeface="Symbol" panose="05050102010706020507" pitchFamily="18" charset="2"/>
              <a:buChar char="-"/>
              <a:defRPr sz="2000" b="0"/>
            </a:lvl2pPr>
            <a:lvl3pPr marL="864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mbol" panose="05050102010706020507" pitchFamily="18" charset="2"/>
              <a:buChar char="-"/>
              <a:defRPr sz="2000" b="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Aufzählung</a:t>
            </a:r>
          </a:p>
          <a:p>
            <a:pPr lvl="1"/>
            <a:r>
              <a:rPr lang="de-DE" dirty="0"/>
              <a:t>Ebene</a:t>
            </a:r>
          </a:p>
          <a:p>
            <a:pPr lvl="2"/>
            <a:r>
              <a:rPr lang="de-DE" dirty="0"/>
              <a:t>Ebene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89347" y="1484784"/>
            <a:ext cx="5281084" cy="4671216"/>
          </a:xfrm>
        </p:spPr>
        <p:txBody>
          <a:bodyPr anchor="ctr"/>
          <a:lstStyle>
            <a:lvl1pPr marL="288000" indent="-288000">
              <a:lnSpc>
                <a:spcPts val="24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  <a:defRPr sz="2000" b="0">
                <a:solidFill>
                  <a:schemeClr val="tx1"/>
                </a:solidFill>
              </a:defRPr>
            </a:lvl1pPr>
            <a:lvl2pPr marL="576000" indent="-288000">
              <a:buClrTx/>
              <a:buSzPct val="100000"/>
              <a:buFont typeface="Symbol" panose="05050102010706020507" pitchFamily="18" charset="2"/>
              <a:buChar char="-"/>
              <a:defRPr sz="2000" b="0">
                <a:solidFill>
                  <a:schemeClr val="tx1"/>
                </a:solidFill>
              </a:defRPr>
            </a:lvl2pPr>
            <a:lvl3pPr marL="864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mbol" panose="05050102010706020507" pitchFamily="18" charset="2"/>
              <a:buChar char="-"/>
              <a:defRPr sz="2000" b="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Aufzählung</a:t>
            </a:r>
          </a:p>
          <a:p>
            <a:pPr lvl="1"/>
            <a:r>
              <a:rPr lang="de-DE" dirty="0"/>
              <a:t>Ebene</a:t>
            </a:r>
          </a:p>
          <a:p>
            <a:pPr lvl="2"/>
            <a:r>
              <a:rPr lang="de-DE" dirty="0"/>
              <a:t>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200150" y="6381750"/>
            <a:ext cx="8712273" cy="4212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  <a:lvl2pPr>
              <a:defRPr sz="1000" b="0">
                <a:solidFill>
                  <a:schemeClr val="tx1"/>
                </a:solidFill>
              </a:defRPr>
            </a:lvl2pPr>
            <a:lvl3pPr>
              <a:defRPr sz="1000" b="0">
                <a:solidFill>
                  <a:schemeClr val="tx1"/>
                </a:solidFill>
              </a:defRPr>
            </a:lvl3pPr>
            <a:lvl4pPr>
              <a:defRPr sz="1000" b="0">
                <a:solidFill>
                  <a:schemeClr val="tx1"/>
                </a:solidFill>
              </a:defRPr>
            </a:lvl4pPr>
            <a:lvl5pPr>
              <a:defRPr sz="1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160951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2 Flächen u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44640"/>
            <a:ext cx="10152520" cy="986400"/>
          </a:xfrm>
        </p:spPr>
        <p:txBody>
          <a:bodyPr lIns="0" rIns="0" bIns="0"/>
          <a:lstStyle>
            <a:lvl1pPr algn="l">
              <a:lnSpc>
                <a:spcPts val="28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624000" y="1548000"/>
            <a:ext cx="5281087" cy="647700"/>
          </a:xfrm>
        </p:spPr>
        <p:txBody>
          <a:bodyPr>
            <a:noAutofit/>
          </a:bodyPr>
          <a:lstStyle>
            <a:lvl1pPr>
              <a:lnSpc>
                <a:spcPts val="2400"/>
              </a:lnSpc>
              <a:spcAft>
                <a:spcPts val="0"/>
              </a:spcAft>
              <a:defRPr sz="2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24003" y="2340000"/>
            <a:ext cx="5281084" cy="3816000"/>
          </a:xfrm>
        </p:spPr>
        <p:txBody>
          <a:bodyPr anchor="ctr"/>
          <a:lstStyle>
            <a:lvl1pPr marL="288000" indent="-288000">
              <a:lnSpc>
                <a:spcPts val="24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  <a:defRPr sz="2000" b="0">
                <a:solidFill>
                  <a:schemeClr val="tx1"/>
                </a:solidFill>
              </a:defRPr>
            </a:lvl1pPr>
            <a:lvl2pPr marL="576000" indent="-288000">
              <a:buClrTx/>
              <a:buSzPct val="100000"/>
              <a:buFont typeface="Symbol" panose="05050102010706020507" pitchFamily="18" charset="2"/>
              <a:buChar char="-"/>
              <a:defRPr sz="2000"/>
            </a:lvl2pPr>
            <a:lvl3pPr marL="864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mbol" panose="05050102010706020507" pitchFamily="18" charset="2"/>
              <a:buChar char="-"/>
              <a:defRPr sz="2000" b="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Aufzählung</a:t>
            </a:r>
          </a:p>
          <a:p>
            <a:pPr lvl="1"/>
            <a:r>
              <a:rPr lang="de-DE" dirty="0"/>
              <a:t>Ebene</a:t>
            </a:r>
          </a:p>
          <a:p>
            <a:pPr lvl="2"/>
            <a:r>
              <a:rPr lang="de-DE" dirty="0"/>
              <a:t>Ebene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89347" y="2340000"/>
            <a:ext cx="5281084" cy="3816000"/>
          </a:xfrm>
        </p:spPr>
        <p:txBody>
          <a:bodyPr anchor="ctr"/>
          <a:lstStyle>
            <a:lvl1pPr marL="288000" indent="-288000">
              <a:lnSpc>
                <a:spcPts val="24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●"/>
              <a:defRPr sz="2000" b="0">
                <a:solidFill>
                  <a:schemeClr val="tx1"/>
                </a:solidFill>
              </a:defRPr>
            </a:lvl1pPr>
            <a:lvl2pPr marL="576000" indent="-288000">
              <a:buClrTx/>
              <a:buSzPct val="100000"/>
              <a:buFont typeface="Symbol" panose="05050102010706020507" pitchFamily="18" charset="2"/>
              <a:buChar char="-"/>
              <a:defRPr sz="2000"/>
            </a:lvl2pPr>
            <a:lvl3pPr marL="864000" indent="-288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mbol" panose="05050102010706020507" pitchFamily="18" charset="2"/>
              <a:buChar char="-"/>
              <a:defRPr sz="2000" b="0"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Aufzählung</a:t>
            </a:r>
          </a:p>
          <a:p>
            <a:pPr lvl="1"/>
            <a:r>
              <a:rPr lang="de-DE" dirty="0"/>
              <a:t>Ebene</a:t>
            </a:r>
          </a:p>
          <a:p>
            <a:pPr lvl="2"/>
            <a:r>
              <a:rPr lang="de-DE" dirty="0"/>
              <a:t>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200150" y="6381750"/>
            <a:ext cx="8712273" cy="4212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  <a:lvl2pPr>
              <a:defRPr sz="1000" b="0">
                <a:solidFill>
                  <a:schemeClr val="tx1"/>
                </a:solidFill>
              </a:defRPr>
            </a:lvl2pPr>
            <a:lvl3pPr>
              <a:defRPr sz="1000" b="0">
                <a:solidFill>
                  <a:schemeClr val="tx1"/>
                </a:solidFill>
              </a:defRPr>
            </a:lvl3pPr>
            <a:lvl4pPr>
              <a:defRPr sz="1000" b="0">
                <a:solidFill>
                  <a:schemeClr val="tx1"/>
                </a:solidFill>
              </a:defRPr>
            </a:lvl4pPr>
            <a:lvl5pPr>
              <a:defRPr sz="10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Quelle: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6"/>
          </p:nvPr>
        </p:nvSpPr>
        <p:spPr>
          <a:xfrm>
            <a:off x="6289347" y="1548000"/>
            <a:ext cx="5281084" cy="647700"/>
          </a:xfrm>
        </p:spPr>
        <p:txBody>
          <a:bodyPr>
            <a:noAutofit/>
          </a:bodyPr>
          <a:lstStyle>
            <a:lvl1pPr>
              <a:lnSpc>
                <a:spcPts val="2400"/>
              </a:lnSpc>
              <a:spcAft>
                <a:spcPts val="0"/>
              </a:spcAft>
              <a:defRPr sz="2400"/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8775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 gross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44640"/>
            <a:ext cx="10152520" cy="986400"/>
          </a:xfrm>
        </p:spPr>
        <p:txBody>
          <a:bodyPr lIns="0" rIns="0" bIns="0"/>
          <a:lstStyle>
            <a:lvl1pPr algn="l">
              <a:lnSpc>
                <a:spcPts val="2800"/>
              </a:lnSpc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2300" y="1548000"/>
            <a:ext cx="10944000" cy="4608512"/>
          </a:xfrm>
        </p:spPr>
        <p:txBody>
          <a:bodyPr anchor="ctr">
            <a:noAutofit/>
          </a:bodyPr>
          <a:lstStyle>
            <a:lvl1pPr marL="342000" indent="-342000">
              <a:lnSpc>
                <a:spcPts val="26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●"/>
              <a:defRPr sz="2000" b="0">
                <a:solidFill>
                  <a:schemeClr val="tx1"/>
                </a:solidFill>
              </a:defRPr>
            </a:lvl1pPr>
            <a:lvl2pPr marL="684000" indent="-342900">
              <a:lnSpc>
                <a:spcPct val="100000"/>
              </a:lnSpc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defRPr sz="2000"/>
            </a:lvl2pPr>
            <a:lvl3pPr marL="1026000" indent="-34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Symbol" panose="05050102010706020507" pitchFamily="18" charset="2"/>
              <a:buChar char="-"/>
              <a:defRPr sz="2000"/>
            </a:lvl3pPr>
            <a:lvl4pPr marL="1026000" indent="-342000">
              <a:spcAft>
                <a:spcPts val="600"/>
              </a:spcAft>
              <a:defRPr sz="2400"/>
            </a:lvl4pPr>
          </a:lstStyle>
          <a:p>
            <a:pPr lvl="0"/>
            <a:r>
              <a:rPr lang="de-DE" dirty="0"/>
              <a:t>Aufzählung</a:t>
            </a:r>
          </a:p>
          <a:p>
            <a:pPr lvl="1"/>
            <a:r>
              <a:rPr lang="en-US" dirty="0" err="1"/>
              <a:t>Aufzählung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Aufzählung</a:t>
            </a:r>
            <a:r>
              <a:rPr lang="en-US" dirty="0"/>
              <a:t> 3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200148" y="6382800"/>
            <a:ext cx="8784283" cy="421200"/>
          </a:xfrm>
        </p:spPr>
        <p:txBody>
          <a:bodyPr bIns="0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  <a:lvl2pPr algn="l">
              <a:defRPr sz="1000" b="0"/>
            </a:lvl2pPr>
            <a:lvl3pPr algn="l">
              <a:defRPr sz="1000" b="0"/>
            </a:lvl3pPr>
            <a:lvl4pPr algn="l">
              <a:defRPr sz="1000" b="0"/>
            </a:lvl4pPr>
            <a:lvl5pPr algn="l">
              <a:defRPr sz="1000" b="0"/>
            </a:lvl5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79468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gruppierten Flächen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348552"/>
            <a:ext cx="10077867" cy="9864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624000" y="1771057"/>
            <a:ext cx="10907955" cy="609346"/>
          </a:xfrm>
        </p:spPr>
        <p:txBody>
          <a:bodyPr>
            <a:noAutofit/>
          </a:bodyPr>
          <a:lstStyle>
            <a:lvl1pPr>
              <a:defRPr lang="de-DE" sz="24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Zwischenüberschrift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1" hasCustomPrompt="1"/>
          </p:nvPr>
        </p:nvSpPr>
        <p:spPr>
          <a:xfrm>
            <a:off x="624000" y="2697967"/>
            <a:ext cx="7488224" cy="1060132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Platzhalter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624000" y="4087029"/>
            <a:ext cx="7488224" cy="1695450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Platzhalter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8363603" y="2697967"/>
            <a:ext cx="3168352" cy="308451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00148" y="6382800"/>
            <a:ext cx="8784283" cy="421200"/>
          </a:xfrm>
        </p:spPr>
        <p:txBody>
          <a:bodyPr bIns="0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000" b="0">
                <a:solidFill>
                  <a:schemeClr val="tx1"/>
                </a:solidFill>
              </a:defRPr>
            </a:lvl1pPr>
            <a:lvl2pPr algn="l">
              <a:defRPr sz="1000" b="0"/>
            </a:lvl2pPr>
            <a:lvl3pPr algn="l">
              <a:defRPr sz="1000" b="0"/>
            </a:lvl3pPr>
            <a:lvl4pPr algn="l">
              <a:defRPr sz="1000" b="0"/>
            </a:lvl4pPr>
            <a:lvl5pPr algn="l">
              <a:defRPr sz="1000" b="0"/>
            </a:lvl5pPr>
          </a:lstStyle>
          <a:p>
            <a:pPr lvl="0"/>
            <a:r>
              <a:rPr lang="de-DE" dirty="0"/>
              <a:t>Quelle:</a:t>
            </a:r>
          </a:p>
        </p:txBody>
      </p:sp>
    </p:spTree>
    <p:extLst>
      <p:ext uri="{BB962C8B-B14F-4D97-AF65-F5344CB8AC3E}">
        <p14:creationId xmlns:p14="http://schemas.microsoft.com/office/powerpoint/2010/main" val="369007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4000" y="348552"/>
            <a:ext cx="10077867" cy="986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999" y="1548000"/>
            <a:ext cx="10944000" cy="46080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de-DE" dirty="0"/>
              <a:t>Textmasterformat bearbeiten </a:t>
            </a:r>
          </a:p>
          <a:p>
            <a:pPr lvl="1"/>
            <a:r>
              <a:rPr lang="de-DE" dirty="0"/>
              <a:t>Textebene</a:t>
            </a:r>
          </a:p>
          <a:p>
            <a:pPr lvl="2"/>
            <a:r>
              <a:rPr lang="de-DE" dirty="0"/>
              <a:t>1. Ebene</a:t>
            </a:r>
          </a:p>
          <a:p>
            <a:pPr lvl="3"/>
            <a:r>
              <a:rPr lang="de-DE" dirty="0"/>
              <a:t>2. Ebene</a:t>
            </a:r>
          </a:p>
          <a:p>
            <a:pPr lvl="4"/>
            <a:r>
              <a:rPr lang="de-DE" dirty="0"/>
              <a:t>3. Ebene</a:t>
            </a:r>
          </a:p>
        </p:txBody>
      </p:sp>
      <p:sp>
        <p:nvSpPr>
          <p:cNvPr id="11" name="Fußzeilenplatzhalter 26"/>
          <p:cNvSpPr txBox="1">
            <a:spLocks/>
          </p:cNvSpPr>
          <p:nvPr/>
        </p:nvSpPr>
        <p:spPr>
          <a:xfrm>
            <a:off x="7920868" y="6394402"/>
            <a:ext cx="2961564" cy="153888"/>
          </a:xfrm>
          <a:prstGeom prst="rect">
            <a:avLst/>
          </a:prstGeom>
        </p:spPr>
        <p:txBody>
          <a:bodyPr vert="horz" lIns="91440" tIns="0" rIns="91440" bIns="0" rtlCol="0" anchor="ctr">
            <a:spAutoFit/>
          </a:bodyPr>
          <a:lstStyle>
            <a:lvl1pPr algn="l">
              <a:defRPr sz="100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Bernd Franke and Team</a:t>
            </a:r>
          </a:p>
        </p:txBody>
      </p:sp>
      <p:cxnSp>
        <p:nvCxnSpPr>
          <p:cNvPr id="5" name="Gerade Verbindung 4"/>
          <p:cNvCxnSpPr/>
          <p:nvPr/>
        </p:nvCxnSpPr>
        <p:spPr>
          <a:xfrm>
            <a:off x="624421" y="1331130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624421" y="6312472"/>
            <a:ext cx="1094316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/>
        </p:nvSpPr>
        <p:spPr>
          <a:xfrm>
            <a:off x="804669" y="6376938"/>
            <a:ext cx="685867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de-DE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Datumsplatzhalter 27"/>
          <p:cNvSpPr txBox="1">
            <a:spLocks/>
          </p:cNvSpPr>
          <p:nvPr/>
        </p:nvSpPr>
        <p:spPr>
          <a:xfrm>
            <a:off x="10730428" y="6394402"/>
            <a:ext cx="822421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Calibri"/>
              </a:rPr>
              <a:t>10.07.2023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849" y="551972"/>
            <a:ext cx="630000" cy="63000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10848528" y="6445784"/>
            <a:ext cx="72000" cy="8712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/>
        </p:nvSpPr>
        <p:spPr>
          <a:xfrm>
            <a:off x="624421" y="6424268"/>
            <a:ext cx="72000" cy="72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95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81" r:id="rId4"/>
    <p:sldLayoutId id="2147483670" r:id="rId5"/>
    <p:sldLayoutId id="2147483671" r:id="rId6"/>
    <p:sldLayoutId id="2147483685" r:id="rId7"/>
    <p:sldLayoutId id="2147483672" r:id="rId8"/>
    <p:sldLayoutId id="2147483683" r:id="rId9"/>
    <p:sldLayoutId id="2147483686" r:id="rId10"/>
    <p:sldLayoutId id="2147483687" r:id="rId11"/>
    <p:sldLayoutId id="2147483673" r:id="rId12"/>
    <p:sldLayoutId id="2147483674" r:id="rId13"/>
    <p:sldLayoutId id="2147483675" r:id="rId14"/>
    <p:sldLayoutId id="2147483676" r:id="rId15"/>
    <p:sldLayoutId id="2147483682" r:id="rId16"/>
    <p:sldLayoutId id="2147483677" r:id="rId17"/>
    <p:sldLayoutId id="2147483679" r:id="rId18"/>
    <p:sldLayoutId id="2147483678" r:id="rId19"/>
    <p:sldLayoutId id="2147483689" r:id="rId20"/>
    <p:sldLayoutId id="2147483690" r:id="rId21"/>
    <p:sldLayoutId id="2147483692" r:id="rId22"/>
    <p:sldLayoutId id="2147483695" r:id="rId23"/>
    <p:sldLayoutId id="2147483697" r:id="rId24"/>
    <p:sldLayoutId id="2147483698" r:id="rId25"/>
    <p:sldLayoutId id="2147483699" r:id="rId26"/>
    <p:sldLayoutId id="2147483702" r:id="rId27"/>
  </p:sldLayoutIdLst>
  <p:txStyles>
    <p:titleStyle>
      <a:lvl1pPr algn="l" defTabSz="914400" rtl="0" eaLnBrk="1" latinLnBrk="0" hangingPunct="1">
        <a:lnSpc>
          <a:spcPts val="2800"/>
        </a:lnSpc>
        <a:spcBef>
          <a:spcPts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600"/>
        </a:spcBef>
        <a:spcAft>
          <a:spcPts val="600"/>
        </a:spcAft>
        <a:buClr>
          <a:schemeClr val="bg2"/>
        </a:buClr>
        <a:buSzPct val="115000"/>
        <a:buFontTx/>
        <a:buNone/>
        <a:defRPr sz="2400" b="1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110000"/>
        <a:buFontTx/>
        <a:buNone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288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288000" algn="l" defTabSz="914400" rtl="0" eaLnBrk="1" latinLnBrk="0" hangingPunct="1">
        <a:spcBef>
          <a:spcPts val="0"/>
        </a:spcBef>
        <a:spcAft>
          <a:spcPts val="60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88000" algn="l" defTabSz="914400" rtl="0" eaLnBrk="1" latinLnBrk="0" hangingPunct="1">
        <a:spcBef>
          <a:spcPts val="0"/>
        </a:spcBef>
        <a:spcAft>
          <a:spcPts val="600"/>
        </a:spcAft>
        <a:buFont typeface="Calibri" panose="020F050202020403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8000" indent="-252000" algn="l" defTabSz="914400" rtl="0" eaLnBrk="1" latinLnBrk="0" hangingPunct="1">
        <a:spcBef>
          <a:spcPts val="0"/>
        </a:spcBef>
        <a:spcAft>
          <a:spcPts val="0"/>
        </a:spcAft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lca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faostat/en/#compar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ri.org/foo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mfoot-project.eu/en/bilan-carbone%C2%AE-clim%E2%80%99foot-too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77.jpg"/><Relationship Id="rId7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8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84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3.jpeg"/><Relationship Id="rId5" Type="http://schemas.openxmlformats.org/officeDocument/2006/relationships/image" Target="../media/image75.png"/><Relationship Id="rId10" Type="http://schemas.openxmlformats.org/officeDocument/2006/relationships/image" Target="../media/image80.emf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0.emf"/><Relationship Id="rId5" Type="http://schemas.openxmlformats.org/officeDocument/2006/relationships/image" Target="../media/image90.png"/><Relationship Id="rId4" Type="http://schemas.openxmlformats.org/officeDocument/2006/relationships/image" Target="../media/image8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0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ri.org/food" TargetMode="Externa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10747" y="1582126"/>
            <a:ext cx="10918653" cy="1152129"/>
          </a:xfrm>
        </p:spPr>
        <p:txBody>
          <a:bodyPr/>
          <a:lstStyle/>
          <a:p>
            <a:r>
              <a:rPr lang="de-DE" dirty="0"/>
              <a:t>Life-</a:t>
            </a:r>
            <a:r>
              <a:rPr lang="de-DE" dirty="0" err="1"/>
              <a:t>cycle</a:t>
            </a:r>
            <a:r>
              <a:rPr lang="de-DE" dirty="0"/>
              <a:t> </a:t>
            </a:r>
            <a:r>
              <a:rPr lang="de-DE" dirty="0" err="1"/>
              <a:t>assessment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food</a:t>
            </a:r>
            <a:r>
              <a:rPr lang="de-DE" dirty="0"/>
              <a:t> </a:t>
            </a:r>
            <a:r>
              <a:rPr lang="de-DE" dirty="0" err="1"/>
              <a:t>systems</a:t>
            </a:r>
            <a:br>
              <a:rPr lang="de-DE" dirty="0"/>
            </a:br>
            <a:r>
              <a:rPr lang="de-DE" i="1" dirty="0" err="1"/>
              <a:t>methods</a:t>
            </a:r>
            <a:r>
              <a:rPr lang="de-DE" i="1" dirty="0"/>
              <a:t>, </a:t>
            </a:r>
            <a:r>
              <a:rPr lang="de-DE" i="1" dirty="0" err="1"/>
              <a:t>tools</a:t>
            </a:r>
            <a:r>
              <a:rPr lang="de-DE" i="1" dirty="0"/>
              <a:t> and </a:t>
            </a:r>
            <a:r>
              <a:rPr lang="de-DE" i="1" dirty="0" err="1"/>
              <a:t>databases</a:t>
            </a:r>
            <a:endParaRPr lang="de-DE" i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62600" y="2794399"/>
            <a:ext cx="9888075" cy="336104"/>
          </a:xfrm>
        </p:spPr>
        <p:txBody>
          <a:bodyPr/>
          <a:lstStyle/>
          <a:p>
            <a:r>
              <a:rPr lang="de-DE" dirty="0"/>
              <a:t>Workshop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en-ZA" dirty="0"/>
              <a:t>Data Science Initiative for Africa (DSI-A) Training Programme, Durban, 10 July 2023</a:t>
            </a:r>
            <a:br>
              <a:rPr lang="de-DE" dirty="0"/>
            </a:br>
            <a:r>
              <a:rPr lang="de-DE" dirty="0"/>
              <a:t>Bernd Franke and </a:t>
            </a:r>
            <a:r>
              <a:rPr lang="de-DE" dirty="0" err="1"/>
              <a:t>team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2AC03B-AFB8-43CE-9BA1-1F532C58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0" y="3501008"/>
            <a:ext cx="4391255" cy="28798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9B7E8CB-A223-4E23-92EE-171A1152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493953"/>
            <a:ext cx="3776357" cy="28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0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D736C547-BBB5-4F44-BF81-07712D401A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243408"/>
            <a:ext cx="7772400" cy="1470025"/>
          </a:xfrm>
        </p:spPr>
        <p:txBody>
          <a:bodyPr/>
          <a:lstStyle/>
          <a:p>
            <a:r>
              <a:rPr lang="de-DE" altLang="de-DE" sz="4400" dirty="0" err="1">
                <a:solidFill>
                  <a:schemeClr val="tx1"/>
                </a:solidFill>
              </a:rPr>
              <a:t>Direct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land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use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change</a:t>
            </a:r>
            <a:r>
              <a:rPr lang="de-DE" altLang="de-DE" sz="4400" dirty="0">
                <a:solidFill>
                  <a:schemeClr val="tx1"/>
                </a:solidFill>
              </a:rPr>
              <a:t> (</a:t>
            </a:r>
            <a:r>
              <a:rPr lang="de-DE" altLang="de-DE" sz="4400" dirty="0" err="1">
                <a:solidFill>
                  <a:schemeClr val="tx1"/>
                </a:solidFill>
              </a:rPr>
              <a:t>dLUC</a:t>
            </a:r>
            <a:r>
              <a:rPr lang="de-DE" altLang="de-DE" sz="4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22EB24-C8D9-4EC3-A1EE-C4E237446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412776"/>
            <a:ext cx="7712413" cy="48245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D736C547-BBB5-4F44-BF81-07712D401A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243408"/>
            <a:ext cx="7772400" cy="1470025"/>
          </a:xfrm>
        </p:spPr>
        <p:txBody>
          <a:bodyPr/>
          <a:lstStyle/>
          <a:p>
            <a:r>
              <a:rPr lang="de-DE" altLang="de-DE" sz="4400" dirty="0" err="1">
                <a:solidFill>
                  <a:schemeClr val="tx1"/>
                </a:solidFill>
              </a:rPr>
              <a:t>Indirect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land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use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change</a:t>
            </a:r>
            <a:r>
              <a:rPr lang="de-DE" altLang="de-DE" sz="4400" dirty="0">
                <a:solidFill>
                  <a:schemeClr val="tx1"/>
                </a:solidFill>
              </a:rPr>
              <a:t> (</a:t>
            </a:r>
            <a:r>
              <a:rPr lang="de-DE" altLang="de-DE" sz="4400" dirty="0" err="1">
                <a:solidFill>
                  <a:schemeClr val="tx1"/>
                </a:solidFill>
              </a:rPr>
              <a:t>iLUC</a:t>
            </a:r>
            <a:r>
              <a:rPr lang="de-DE" altLang="de-DE" sz="44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E32E745-E15E-4B67-8DC4-939CAF4AE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484784"/>
            <a:ext cx="820457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D736C547-BBB5-4F44-BF81-07712D401A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243408"/>
            <a:ext cx="7772400" cy="1470025"/>
          </a:xfrm>
        </p:spPr>
        <p:txBody>
          <a:bodyPr/>
          <a:lstStyle/>
          <a:p>
            <a:r>
              <a:rPr lang="de-DE" altLang="de-DE" sz="4400" dirty="0">
                <a:solidFill>
                  <a:schemeClr val="tx1"/>
                </a:solidFill>
              </a:rPr>
              <a:t>Apples</a:t>
            </a:r>
          </a:p>
        </p:txBody>
      </p:sp>
      <p:pic>
        <p:nvPicPr>
          <p:cNvPr id="11267" name="Picture 6" descr="Fotolia_7028675_S_nr">
            <a:extLst>
              <a:ext uri="{FF2B5EF4-FFF2-40B4-BE49-F238E27FC236}">
                <a16:creationId xmlns:a16="http://schemas.microsoft.com/office/drawing/2014/main" id="{C0609E61-B21D-4BFD-881B-E256F8F6D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1916832"/>
            <a:ext cx="449897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40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D736C547-BBB5-4F44-BF81-07712D401A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243408"/>
            <a:ext cx="7772400" cy="1470025"/>
          </a:xfrm>
        </p:spPr>
        <p:txBody>
          <a:bodyPr/>
          <a:lstStyle/>
          <a:p>
            <a:r>
              <a:rPr lang="de-DE" altLang="de-DE" sz="4400" dirty="0">
                <a:solidFill>
                  <a:schemeClr val="tx1"/>
                </a:solidFill>
              </a:rPr>
              <a:t>Apples: </a:t>
            </a:r>
            <a:r>
              <a:rPr lang="de-DE" altLang="de-DE" sz="4400" dirty="0" err="1">
                <a:solidFill>
                  <a:schemeClr val="tx1"/>
                </a:solidFill>
              </a:rPr>
              <a:t>life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cycle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scenarios</a:t>
            </a:r>
            <a:endParaRPr lang="de-DE" altLang="de-DE" sz="4400" dirty="0">
              <a:solidFill>
                <a:schemeClr val="tx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5AB1243-F41F-4E05-8490-DFA7979C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6696744" cy="48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41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D736C547-BBB5-4F44-BF81-07712D401A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243408"/>
            <a:ext cx="7772400" cy="1470025"/>
          </a:xfrm>
        </p:spPr>
        <p:txBody>
          <a:bodyPr/>
          <a:lstStyle/>
          <a:p>
            <a:r>
              <a:rPr lang="de-DE" altLang="de-DE" sz="4400" dirty="0">
                <a:solidFill>
                  <a:schemeClr val="tx1"/>
                </a:solidFill>
              </a:rPr>
              <a:t>Apples </a:t>
            </a:r>
            <a:r>
              <a:rPr lang="de-DE" altLang="de-DE" sz="4400" dirty="0" err="1">
                <a:solidFill>
                  <a:schemeClr val="tx1"/>
                </a:solidFill>
              </a:rPr>
              <a:t>life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cycle</a:t>
            </a:r>
            <a:r>
              <a:rPr lang="de-DE" altLang="de-DE" sz="4400" dirty="0">
                <a:solidFill>
                  <a:schemeClr val="tx1"/>
                </a:solidFill>
              </a:rPr>
              <a:t>: </a:t>
            </a:r>
            <a:r>
              <a:rPr lang="de-DE" altLang="de-DE" sz="4400" dirty="0" err="1">
                <a:solidFill>
                  <a:schemeClr val="tx1"/>
                </a:solidFill>
              </a:rPr>
              <a:t>results</a:t>
            </a:r>
            <a:endParaRPr lang="de-DE" altLang="de-DE" sz="44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AF2C2D-7E95-4952-9D97-3BAB389DA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484784"/>
            <a:ext cx="1027763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D736C547-BBB5-4F44-BF81-07712D401A0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243408"/>
            <a:ext cx="9217024" cy="1470025"/>
          </a:xfrm>
        </p:spPr>
        <p:txBody>
          <a:bodyPr/>
          <a:lstStyle/>
          <a:p>
            <a:r>
              <a:rPr lang="de-DE" altLang="de-DE" sz="4400" dirty="0">
                <a:solidFill>
                  <a:schemeClr val="tx1"/>
                </a:solidFill>
              </a:rPr>
              <a:t>Apples </a:t>
            </a:r>
            <a:r>
              <a:rPr lang="de-DE" altLang="de-DE" sz="4400" dirty="0" err="1">
                <a:solidFill>
                  <a:schemeClr val="tx1"/>
                </a:solidFill>
              </a:rPr>
              <a:t>life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cycle</a:t>
            </a:r>
            <a:r>
              <a:rPr lang="de-DE" altLang="de-DE" sz="4400" dirty="0">
                <a:solidFill>
                  <a:schemeClr val="tx1"/>
                </a:solidFill>
              </a:rPr>
              <a:t>: </a:t>
            </a:r>
            <a:r>
              <a:rPr lang="de-DE" altLang="de-DE" sz="4400" dirty="0" err="1">
                <a:solidFill>
                  <a:schemeClr val="tx1"/>
                </a:solidFill>
              </a:rPr>
              <a:t>sensitivity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assessment</a:t>
            </a:r>
            <a:endParaRPr lang="de-DE" altLang="de-DE" sz="4400" dirty="0">
              <a:solidFill>
                <a:schemeClr val="tx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0BDF0C9-E1E5-49AD-B4A0-85D98A11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484784"/>
            <a:ext cx="8136904" cy="47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3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8B5F74D-C572-4DE2-B5D2-CF5C2BD1D9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-243408"/>
            <a:ext cx="7772400" cy="1470025"/>
          </a:xfrm>
        </p:spPr>
        <p:txBody>
          <a:bodyPr/>
          <a:lstStyle/>
          <a:p>
            <a:r>
              <a:rPr lang="de-DE" altLang="de-DE" sz="4400" dirty="0" err="1">
                <a:solidFill>
                  <a:schemeClr val="tx1"/>
                </a:solidFill>
              </a:rPr>
              <a:t>Lettuce</a:t>
            </a:r>
            <a:endParaRPr lang="de-DE" altLang="de-DE" sz="4400" dirty="0">
              <a:solidFill>
                <a:schemeClr val="tx1"/>
              </a:solidFill>
            </a:endParaRPr>
          </a:p>
        </p:txBody>
      </p:sp>
      <p:pic>
        <p:nvPicPr>
          <p:cNvPr id="14339" name="Picture 4" descr="salat">
            <a:extLst>
              <a:ext uri="{FF2B5EF4-FFF2-40B4-BE49-F238E27FC236}">
                <a16:creationId xmlns:a16="http://schemas.microsoft.com/office/drawing/2014/main" id="{B9D46192-8F84-4A2D-A053-09F505D0F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844824"/>
            <a:ext cx="56896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8B5F74D-C572-4DE2-B5D2-CF5C2BD1D9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-243408"/>
            <a:ext cx="7772400" cy="1470025"/>
          </a:xfrm>
        </p:spPr>
        <p:txBody>
          <a:bodyPr/>
          <a:lstStyle/>
          <a:p>
            <a:r>
              <a:rPr lang="de-DE" altLang="de-DE" sz="4400" dirty="0" err="1">
                <a:solidFill>
                  <a:schemeClr val="tx1"/>
                </a:solidFill>
              </a:rPr>
              <a:t>Lettuce</a:t>
            </a:r>
            <a:r>
              <a:rPr lang="de-DE" altLang="de-DE" sz="4400" dirty="0">
                <a:solidFill>
                  <a:schemeClr val="tx1"/>
                </a:solidFill>
              </a:rPr>
              <a:t>: </a:t>
            </a:r>
            <a:r>
              <a:rPr lang="de-DE" altLang="de-DE" sz="4400" dirty="0" err="1">
                <a:solidFill>
                  <a:schemeClr val="tx1"/>
                </a:solidFill>
              </a:rPr>
              <a:t>life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cycle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scenarios</a:t>
            </a:r>
            <a:endParaRPr lang="de-DE" altLang="de-DE" sz="4400" dirty="0">
              <a:solidFill>
                <a:schemeClr val="tx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B0C3087-DDF3-49E9-84B4-83BF0D6B6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12776"/>
            <a:ext cx="6694298" cy="48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6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8B5F74D-C572-4DE2-B5D2-CF5C2BD1D98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-243408"/>
            <a:ext cx="7772400" cy="1470025"/>
          </a:xfrm>
        </p:spPr>
        <p:txBody>
          <a:bodyPr/>
          <a:lstStyle/>
          <a:p>
            <a:r>
              <a:rPr lang="de-DE" altLang="de-DE" sz="4400" dirty="0" err="1">
                <a:solidFill>
                  <a:schemeClr val="tx1"/>
                </a:solidFill>
              </a:rPr>
              <a:t>Lettuce</a:t>
            </a:r>
            <a:r>
              <a:rPr lang="de-DE" altLang="de-DE" sz="4400" dirty="0">
                <a:solidFill>
                  <a:schemeClr val="tx1"/>
                </a:solidFill>
              </a:rPr>
              <a:t>: </a:t>
            </a:r>
            <a:r>
              <a:rPr lang="de-DE" altLang="de-DE" sz="4400" dirty="0" err="1">
                <a:solidFill>
                  <a:schemeClr val="tx1"/>
                </a:solidFill>
              </a:rPr>
              <a:t>life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cycle</a:t>
            </a:r>
            <a:r>
              <a:rPr lang="de-DE" altLang="de-DE" sz="4400" dirty="0">
                <a:solidFill>
                  <a:schemeClr val="tx1"/>
                </a:solidFill>
              </a:rPr>
              <a:t> </a:t>
            </a:r>
            <a:r>
              <a:rPr lang="de-DE" altLang="de-DE" sz="4400" dirty="0" err="1">
                <a:solidFill>
                  <a:schemeClr val="tx1"/>
                </a:solidFill>
              </a:rPr>
              <a:t>results</a:t>
            </a:r>
            <a:endParaRPr lang="de-DE" altLang="de-DE" sz="44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B359930-A04E-4468-AFEB-97E63EA1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1" y="1484784"/>
            <a:ext cx="976232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5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egnaposto numero diapositiva 5">
            <a:extLst>
              <a:ext uri="{FF2B5EF4-FFF2-40B4-BE49-F238E27FC236}">
                <a16:creationId xmlns:a16="http://schemas.microsoft.com/office/drawing/2014/main" id="{9EB960F6-90DA-444D-9432-710240CE90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fld id="{787DEBEC-9BD2-4FC1-9BDC-4B12137D3F93}" type="slidenum">
              <a:rPr lang="en-GB" altLang="de-DE"/>
              <a:pPr/>
              <a:t>19</a:t>
            </a:fld>
            <a:endParaRPr lang="en-GB" altLang="de-DE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AD0BE4F6-C9DD-4BFB-B257-DF4BC3FA4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Conclusions: Apples and Lettuce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D5E3BED4-7216-43BC-8520-71694ECDA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998" y="1548000"/>
            <a:ext cx="11160633" cy="4608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de-DE" dirty="0">
              <a:solidFill>
                <a:srgbClr val="0000CC"/>
              </a:solidFill>
            </a:endParaRPr>
          </a:p>
          <a:p>
            <a:r>
              <a:rPr lang="en-US" altLang="de-DE" dirty="0">
                <a:solidFill>
                  <a:srgbClr val="0000CC"/>
                </a:solidFill>
              </a:rPr>
              <a:t>Regional</a:t>
            </a:r>
            <a:r>
              <a:rPr lang="en-US" altLang="de-DE" dirty="0"/>
              <a:t> </a:t>
            </a:r>
            <a:r>
              <a:rPr lang="en-US" altLang="de-DE" dirty="0">
                <a:solidFill>
                  <a:srgbClr val="0000CC"/>
                </a:solidFill>
              </a:rPr>
              <a:t>and seasonal</a:t>
            </a:r>
            <a:r>
              <a:rPr lang="en-US" altLang="de-DE" dirty="0"/>
              <a:t> production is advantageous if production systems are similar</a:t>
            </a:r>
          </a:p>
          <a:p>
            <a:r>
              <a:rPr lang="en-US" altLang="de-DE" dirty="0">
                <a:solidFill>
                  <a:srgbClr val="0000CC"/>
                </a:solidFill>
              </a:rPr>
              <a:t>Regional but not seasonal</a:t>
            </a:r>
            <a:r>
              <a:rPr lang="en-US" altLang="de-DE" dirty="0"/>
              <a:t> products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de-DE" i="1" dirty="0"/>
              <a:t>Tend to be advantageous even if cooled storage over 6 month is needed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de-DE" i="1" dirty="0"/>
              <a:t>Tend to be disadvantageous if heating is needed</a:t>
            </a:r>
            <a:br>
              <a:rPr lang="en-US" altLang="de-DE" i="1" dirty="0"/>
            </a:br>
            <a:endParaRPr lang="en-US" altLang="de-DE" i="1" dirty="0"/>
          </a:p>
          <a:p>
            <a:r>
              <a:rPr lang="en-US" altLang="de-DE" b="1" dirty="0">
                <a:solidFill>
                  <a:srgbClr val="0000CC"/>
                </a:solidFill>
              </a:rPr>
              <a:t>Recommendation: </a:t>
            </a:r>
            <a:r>
              <a:rPr lang="en-US" altLang="de-DE" dirty="0"/>
              <a:t>regional </a:t>
            </a:r>
            <a:r>
              <a:rPr lang="en-US" altLang="de-DE" i="1" dirty="0"/>
              <a:t>and</a:t>
            </a:r>
            <a:r>
              <a:rPr lang="en-US" altLang="de-DE" dirty="0"/>
              <a:t> seasonal</a:t>
            </a:r>
          </a:p>
        </p:txBody>
      </p:sp>
      <p:pic>
        <p:nvPicPr>
          <p:cNvPr id="17413" name="Picture 4" descr="Fotolia_7028675_S_nr">
            <a:extLst>
              <a:ext uri="{FF2B5EF4-FFF2-40B4-BE49-F238E27FC236}">
                <a16:creationId xmlns:a16="http://schemas.microsoft.com/office/drawing/2014/main" id="{66F3F9A3-C1EA-4755-8C3B-420E43D4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5445125"/>
            <a:ext cx="14398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5" descr="salat">
            <a:extLst>
              <a:ext uri="{FF2B5EF4-FFF2-40B4-BE49-F238E27FC236}">
                <a16:creationId xmlns:a16="http://schemas.microsoft.com/office/drawing/2014/main" id="{E374E5F8-5071-4E0B-84D1-BF11B9B2C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5408613"/>
            <a:ext cx="158273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Life Cycle Assessment (LCA)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39F3327-DB9B-42B0-86E7-402B9EC9E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628800"/>
            <a:ext cx="585428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6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4FB1949A-FC35-4AB1-80A9-88DCB4EEBF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324991"/>
            <a:ext cx="7772400" cy="1470025"/>
          </a:xfrm>
        </p:spPr>
        <p:txBody>
          <a:bodyPr/>
          <a:lstStyle/>
          <a:p>
            <a:r>
              <a:rPr lang="de-DE" altLang="de-DE" sz="4400" dirty="0"/>
              <a:t>Beef</a:t>
            </a:r>
          </a:p>
        </p:txBody>
      </p:sp>
      <p:sp>
        <p:nvSpPr>
          <p:cNvPr id="18435" name="Rectangle 5">
            <a:extLst>
              <a:ext uri="{FF2B5EF4-FFF2-40B4-BE49-F238E27FC236}">
                <a16:creationId xmlns:a16="http://schemas.microsoft.com/office/drawing/2014/main" id="{3C258416-664C-421F-8D8E-C8F1AE4BBFE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altLang="de-DE"/>
              <a:t>Bildchen</a:t>
            </a:r>
          </a:p>
        </p:txBody>
      </p:sp>
      <p:pic>
        <p:nvPicPr>
          <p:cNvPr id="18436" name="Picture 6" descr="Fotolia_7517733_M_nr">
            <a:extLst>
              <a:ext uri="{FF2B5EF4-FFF2-40B4-BE49-F238E27FC236}">
                <a16:creationId xmlns:a16="http://schemas.microsoft.com/office/drawing/2014/main" id="{5E08B76E-717E-46EF-89FB-BEFAB09F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504" y="2132856"/>
            <a:ext cx="4967288" cy="330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4FB1949A-FC35-4AB1-80A9-88DCB4EEBF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324991"/>
            <a:ext cx="7772400" cy="1470025"/>
          </a:xfrm>
        </p:spPr>
        <p:txBody>
          <a:bodyPr/>
          <a:lstStyle/>
          <a:p>
            <a:r>
              <a:rPr lang="de-DE" altLang="de-DE" sz="4400" dirty="0"/>
              <a:t>Beef: </a:t>
            </a:r>
            <a:r>
              <a:rPr lang="de-DE" altLang="de-DE" sz="4400" dirty="0" err="1"/>
              <a:t>life</a:t>
            </a:r>
            <a:r>
              <a:rPr lang="de-DE" altLang="de-DE" sz="4400" dirty="0"/>
              <a:t> </a:t>
            </a:r>
            <a:r>
              <a:rPr lang="de-DE" altLang="de-DE" sz="4400" dirty="0" err="1"/>
              <a:t>cycle</a:t>
            </a:r>
            <a:r>
              <a:rPr lang="de-DE" altLang="de-DE" sz="4400" dirty="0"/>
              <a:t> </a:t>
            </a:r>
            <a:r>
              <a:rPr lang="de-DE" altLang="de-DE" sz="4400" dirty="0" err="1"/>
              <a:t>scenarios</a:t>
            </a:r>
            <a:endParaRPr lang="de-DE" altLang="de-DE" sz="4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074AFE-DEE6-4A4B-A99F-A37A1917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484784"/>
            <a:ext cx="447702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15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>
            <a:extLst>
              <a:ext uri="{FF2B5EF4-FFF2-40B4-BE49-F238E27FC236}">
                <a16:creationId xmlns:a16="http://schemas.microsoft.com/office/drawing/2014/main" id="{4FB1949A-FC35-4AB1-80A9-88DCB4EEBF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324991"/>
            <a:ext cx="7772400" cy="1470025"/>
          </a:xfrm>
        </p:spPr>
        <p:txBody>
          <a:bodyPr/>
          <a:lstStyle/>
          <a:p>
            <a:r>
              <a:rPr lang="de-DE" altLang="de-DE" sz="4400" dirty="0"/>
              <a:t>Beef: </a:t>
            </a:r>
            <a:r>
              <a:rPr lang="de-DE" altLang="de-DE" sz="4400" dirty="0" err="1"/>
              <a:t>life</a:t>
            </a:r>
            <a:r>
              <a:rPr lang="de-DE" altLang="de-DE" sz="4400" dirty="0"/>
              <a:t> </a:t>
            </a:r>
            <a:r>
              <a:rPr lang="de-DE" altLang="de-DE" sz="4400" dirty="0" err="1"/>
              <a:t>cycle</a:t>
            </a:r>
            <a:r>
              <a:rPr lang="de-DE" altLang="de-DE" sz="4400" dirty="0"/>
              <a:t> </a:t>
            </a:r>
            <a:r>
              <a:rPr lang="de-DE" altLang="de-DE" sz="4400" dirty="0" err="1"/>
              <a:t>scenario</a:t>
            </a:r>
            <a:r>
              <a:rPr lang="de-DE" altLang="de-DE" sz="4400" dirty="0"/>
              <a:t> </a:t>
            </a:r>
            <a:r>
              <a:rPr lang="de-DE" altLang="de-DE" sz="4400" dirty="0" err="1"/>
              <a:t>results</a:t>
            </a:r>
            <a:endParaRPr lang="de-DE" altLang="de-DE" sz="4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5CDC954-AEE7-4DCD-8979-3B1D7F7A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556792"/>
            <a:ext cx="11212550" cy="432048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8C5F66E-994C-443F-8B37-60CDB184D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801" y="5127933"/>
            <a:ext cx="800141" cy="749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05FF546-6D44-4C97-A0CF-1437CACBF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3" y="3054330"/>
            <a:ext cx="432048" cy="40461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0D4997-147A-4BAB-B57D-6DC41FA45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667" y="2816960"/>
            <a:ext cx="164770" cy="252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3B61E82-0E60-4D52-A77C-9BD45C672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61" y="3752155"/>
            <a:ext cx="144667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egnaposto numero diapositiva 5">
            <a:extLst>
              <a:ext uri="{FF2B5EF4-FFF2-40B4-BE49-F238E27FC236}">
                <a16:creationId xmlns:a16="http://schemas.microsoft.com/office/drawing/2014/main" id="{9EB960F6-90DA-444D-9432-710240CE90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endParaRPr lang="en-GB" altLang="de-DE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AD0BE4F6-C9DD-4BFB-B257-DF4BC3FA4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Conclusions: beef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D5E3BED4-7216-43BC-8520-71694ECDA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998" y="1548000"/>
            <a:ext cx="11160633" cy="4608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de-DE" dirty="0">
              <a:solidFill>
                <a:srgbClr val="0000CC"/>
              </a:solidFill>
            </a:endParaRPr>
          </a:p>
          <a:p>
            <a:r>
              <a:rPr lang="en-US" altLang="de-DE" dirty="0">
                <a:solidFill>
                  <a:srgbClr val="0000CC"/>
                </a:solidFill>
              </a:rPr>
              <a:t>Regional</a:t>
            </a:r>
            <a:r>
              <a:rPr lang="en-US" altLang="de-DE" dirty="0"/>
              <a:t> production is advantageous with regard to GHG emissions</a:t>
            </a:r>
          </a:p>
          <a:p>
            <a:r>
              <a:rPr lang="en-US" altLang="de-DE" dirty="0"/>
              <a:t>Advantages and disadvantages are more cause by </a:t>
            </a:r>
            <a:r>
              <a:rPr lang="en-US" altLang="de-DE" dirty="0">
                <a:solidFill>
                  <a:srgbClr val="0000CC"/>
                </a:solidFill>
              </a:rPr>
              <a:t>differences in livestock production systems</a:t>
            </a:r>
            <a:r>
              <a:rPr lang="en-US" altLang="de-DE" dirty="0"/>
              <a:t> than by transport distances</a:t>
            </a:r>
          </a:p>
          <a:p>
            <a:r>
              <a:rPr lang="en-US" altLang="de-DE" dirty="0"/>
              <a:t>GHG Emissions per kg of beef are about </a:t>
            </a:r>
            <a:r>
              <a:rPr lang="en-US" altLang="de-DE" dirty="0">
                <a:solidFill>
                  <a:srgbClr val="0000CC"/>
                </a:solidFill>
              </a:rPr>
              <a:t>20 times higher</a:t>
            </a:r>
            <a:r>
              <a:rPr lang="en-US" altLang="de-DE" dirty="0"/>
              <a:t> compared to GHG emissions per kg of apples or lettuce</a:t>
            </a:r>
          </a:p>
          <a:p>
            <a:endParaRPr lang="en-US" altLang="de-DE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9811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>
            <a:extLst>
              <a:ext uri="{FF2B5EF4-FFF2-40B4-BE49-F238E27FC236}">
                <a16:creationId xmlns:a16="http://schemas.microsoft.com/office/drawing/2014/main" id="{905E9BA9-AFEA-4C69-AAE0-545EE85AA1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243408"/>
            <a:ext cx="7772400" cy="1470025"/>
          </a:xfrm>
        </p:spPr>
        <p:txBody>
          <a:bodyPr/>
          <a:lstStyle/>
          <a:p>
            <a:r>
              <a:rPr lang="en-US" altLang="de-DE" sz="4400" dirty="0"/>
              <a:t>Bread</a:t>
            </a:r>
          </a:p>
        </p:txBody>
      </p:sp>
      <p:pic>
        <p:nvPicPr>
          <p:cNvPr id="23555" name="Picture 6" descr="Fotolia_3869552_M_nr2">
            <a:extLst>
              <a:ext uri="{FF2B5EF4-FFF2-40B4-BE49-F238E27FC236}">
                <a16:creationId xmlns:a16="http://schemas.microsoft.com/office/drawing/2014/main" id="{89F8A0CB-3BC3-49DE-9216-FE527A2B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276872"/>
            <a:ext cx="4500563" cy="301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>
            <a:extLst>
              <a:ext uri="{FF2B5EF4-FFF2-40B4-BE49-F238E27FC236}">
                <a16:creationId xmlns:a16="http://schemas.microsoft.com/office/drawing/2014/main" id="{905E9BA9-AFEA-4C69-AAE0-545EE85AA1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243408"/>
            <a:ext cx="7772400" cy="1470025"/>
          </a:xfrm>
        </p:spPr>
        <p:txBody>
          <a:bodyPr/>
          <a:lstStyle/>
          <a:p>
            <a:r>
              <a:rPr lang="en-US" altLang="de-DE" sz="4400" dirty="0"/>
              <a:t>Bread: </a:t>
            </a:r>
            <a:r>
              <a:rPr lang="de-DE" altLang="de-DE" sz="4400" dirty="0" err="1"/>
              <a:t>life</a:t>
            </a:r>
            <a:r>
              <a:rPr lang="de-DE" altLang="de-DE" sz="4400" dirty="0"/>
              <a:t> </a:t>
            </a:r>
            <a:r>
              <a:rPr lang="de-DE" altLang="de-DE" sz="4400" dirty="0" err="1"/>
              <a:t>cycle</a:t>
            </a:r>
            <a:r>
              <a:rPr lang="de-DE" altLang="de-DE" sz="4400" dirty="0"/>
              <a:t> </a:t>
            </a:r>
            <a:r>
              <a:rPr lang="de-DE" altLang="de-DE" sz="4400" dirty="0" err="1"/>
              <a:t>scenarios</a:t>
            </a:r>
            <a:endParaRPr lang="en-US" altLang="de-DE" sz="4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16DABB0-85EC-46BE-B8C7-927B432E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75" y="1340768"/>
            <a:ext cx="4768692" cy="49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5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>
            <a:extLst>
              <a:ext uri="{FF2B5EF4-FFF2-40B4-BE49-F238E27FC236}">
                <a16:creationId xmlns:a16="http://schemas.microsoft.com/office/drawing/2014/main" id="{905E9BA9-AFEA-4C69-AAE0-545EE85AA19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243408"/>
            <a:ext cx="7772400" cy="1470025"/>
          </a:xfrm>
        </p:spPr>
        <p:txBody>
          <a:bodyPr/>
          <a:lstStyle/>
          <a:p>
            <a:r>
              <a:rPr lang="en-US" altLang="de-DE" sz="4400" dirty="0"/>
              <a:t>Bread: </a:t>
            </a:r>
            <a:r>
              <a:rPr lang="de-DE" altLang="de-DE" sz="4400" dirty="0" err="1"/>
              <a:t>life</a:t>
            </a:r>
            <a:r>
              <a:rPr lang="de-DE" altLang="de-DE" sz="4400" dirty="0"/>
              <a:t> </a:t>
            </a:r>
            <a:r>
              <a:rPr lang="de-DE" altLang="de-DE" sz="4400" dirty="0" err="1"/>
              <a:t>cycle</a:t>
            </a:r>
            <a:r>
              <a:rPr lang="de-DE" altLang="de-DE" sz="4400" dirty="0"/>
              <a:t> </a:t>
            </a:r>
            <a:r>
              <a:rPr lang="de-DE" altLang="de-DE" sz="4400" dirty="0" err="1"/>
              <a:t>results</a:t>
            </a:r>
            <a:endParaRPr lang="en-US" altLang="de-DE" sz="4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B5F81F-6C52-4B68-96DA-2FA31328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772816"/>
            <a:ext cx="11086716" cy="40324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F3EBB72-A65B-4906-8B00-E6EA9756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4041237"/>
            <a:ext cx="1022116" cy="28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738199-BD75-485C-ACD5-8A5B39C41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848" y="5445224"/>
            <a:ext cx="792088" cy="324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D76BAE-1AFE-44FA-8EBE-D540BE17A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225"/>
          <a:stretch/>
        </p:blipFill>
        <p:spPr>
          <a:xfrm>
            <a:off x="8386252" y="3285016"/>
            <a:ext cx="662076" cy="28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6F9BA8-37E0-4B92-B158-6166EF8F8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225"/>
          <a:stretch/>
        </p:blipFill>
        <p:spPr>
          <a:xfrm>
            <a:off x="8911314" y="2475027"/>
            <a:ext cx="662076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5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>
            <a:extLst>
              <a:ext uri="{FF2B5EF4-FFF2-40B4-BE49-F238E27FC236}">
                <a16:creationId xmlns:a16="http://schemas.microsoft.com/office/drawing/2014/main" id="{8E684B93-487A-430B-B3FF-B4D8A3A38C5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392" y="-169863"/>
            <a:ext cx="7772400" cy="1470025"/>
          </a:xfrm>
        </p:spPr>
        <p:txBody>
          <a:bodyPr/>
          <a:lstStyle/>
          <a:p>
            <a:r>
              <a:rPr lang="en-US" altLang="de-DE" sz="4400" dirty="0"/>
              <a:t>Consumer phase (shopping)</a:t>
            </a:r>
          </a:p>
        </p:txBody>
      </p:sp>
      <p:pic>
        <p:nvPicPr>
          <p:cNvPr id="26627" name="Picture 8">
            <a:extLst>
              <a:ext uri="{FF2B5EF4-FFF2-40B4-BE49-F238E27FC236}">
                <a16:creationId xmlns:a16="http://schemas.microsoft.com/office/drawing/2014/main" id="{08055E38-757C-4DF1-880B-4EC219D4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1988840"/>
            <a:ext cx="5427932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9">
            <a:extLst>
              <a:ext uri="{FF2B5EF4-FFF2-40B4-BE49-F238E27FC236}">
                <a16:creationId xmlns:a16="http://schemas.microsoft.com/office/drawing/2014/main" id="{602D1AC3-F6C0-4525-8269-E17DAFF13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68696" y="6453336"/>
            <a:ext cx="4752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de-DE" sz="800" dirty="0"/>
              <a:t>(Matty Symons © www.fotolia.de)</a:t>
            </a:r>
            <a:r>
              <a:rPr lang="en-US" altLang="de-DE" sz="1400" dirty="0"/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535428B-5CA7-4FCB-B4FB-C5A0E4B540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-315416"/>
            <a:ext cx="7772400" cy="1470025"/>
          </a:xfrm>
        </p:spPr>
        <p:txBody>
          <a:bodyPr/>
          <a:lstStyle/>
          <a:p>
            <a:r>
              <a:rPr lang="en-US" altLang="de-DE" sz="4400" dirty="0"/>
              <a:t>GHG emissions from shopping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71855AC-865B-4E8E-BE61-DF07472C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91" y="1412776"/>
            <a:ext cx="7747693" cy="4723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535428B-5CA7-4FCB-B4FB-C5A0E4B540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-315416"/>
            <a:ext cx="7772400" cy="1470025"/>
          </a:xfrm>
        </p:spPr>
        <p:txBody>
          <a:bodyPr/>
          <a:lstStyle/>
          <a:p>
            <a:r>
              <a:rPr lang="en-US" altLang="de-DE" sz="4400" dirty="0"/>
              <a:t>Supply chain losses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057B85-A3B2-4B01-933D-07A4209D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84784"/>
            <a:ext cx="698781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0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LCA - Definition</a:t>
            </a:r>
          </a:p>
        </p:txBody>
      </p:sp>
      <p:sp>
        <p:nvSpPr>
          <p:cNvPr id="22" name="Abgerundetes Rechteck 21"/>
          <p:cNvSpPr/>
          <p:nvPr/>
        </p:nvSpPr>
        <p:spPr>
          <a:xfrm>
            <a:off x="2579808" y="2041383"/>
            <a:ext cx="6866299" cy="17280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ts val="384"/>
              </a:spcBef>
              <a:buClr>
                <a:srgbClr val="277E00"/>
              </a:buClr>
              <a:buSzPct val="100000"/>
            </a:pPr>
            <a:endParaRPr lang="de-DE" sz="20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" name="Abgerundetes Rechteck 2"/>
          <p:cNvSpPr/>
          <p:nvPr/>
        </p:nvSpPr>
        <p:spPr>
          <a:xfrm>
            <a:off x="2386809" y="2258533"/>
            <a:ext cx="646850" cy="646850"/>
          </a:xfrm>
          <a:prstGeom prst="roundRect">
            <a:avLst/>
          </a:prstGeom>
          <a:solidFill>
            <a:srgbClr val="08631F"/>
          </a:solidFill>
          <a:ln>
            <a:solidFill>
              <a:srgbClr val="0863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9600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309998" y="2333863"/>
            <a:ext cx="6010985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84"/>
              </a:spcBef>
              <a:buClr>
                <a:srgbClr val="277E00"/>
              </a:buClr>
              <a:buSzPct val="100000"/>
            </a:pPr>
            <a:r>
              <a:rPr lang="en-US" b="1" dirty="0"/>
              <a:t>L</a:t>
            </a:r>
            <a:r>
              <a:rPr lang="en-US" sz="1600" dirty="0"/>
              <a:t>ife </a:t>
            </a:r>
            <a:r>
              <a:rPr lang="en-US" b="1" dirty="0"/>
              <a:t>C</a:t>
            </a:r>
            <a:r>
              <a:rPr lang="en-US" sz="1600" dirty="0"/>
              <a:t>ycle </a:t>
            </a:r>
            <a:r>
              <a:rPr lang="en-US" b="1" dirty="0"/>
              <a:t>A</a:t>
            </a:r>
            <a:r>
              <a:rPr lang="en-US" sz="1600" dirty="0"/>
              <a:t>ssessment is a compilation and evaluation of the inputs, outputs and the potential environmental impacts of a product system throughout its life cycle</a:t>
            </a:r>
          </a:p>
          <a:p>
            <a:pPr>
              <a:spcBef>
                <a:spcPts val="600"/>
              </a:spcBef>
              <a:buClr>
                <a:srgbClr val="277E00"/>
              </a:buClr>
              <a:buSzPct val="100000"/>
            </a:pPr>
            <a:r>
              <a:rPr lang="en-US" sz="1600" dirty="0"/>
              <a:t>–</a:t>
            </a:r>
            <a:r>
              <a:rPr lang="en-US" sz="1600" b="1" i="1" dirty="0">
                <a:cs typeface="Trebuchet MS"/>
              </a:rPr>
              <a:t>ISO 14040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290101" y="2135793"/>
            <a:ext cx="671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sz="800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B725EA-217C-4EF9-B054-4AB3CFEE00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783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egnaposto numero diapositiva 5">
            <a:extLst>
              <a:ext uri="{FF2B5EF4-FFF2-40B4-BE49-F238E27FC236}">
                <a16:creationId xmlns:a16="http://schemas.microsoft.com/office/drawing/2014/main" id="{9E14BE9D-47EB-494E-A88B-4E98E555FB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endParaRPr lang="en-GB" altLang="de-DE" dirty="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579F790-5A7D-4543-A418-05714CDF8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Packaging </a:t>
            </a:r>
          </a:p>
        </p:txBody>
      </p:sp>
      <p:pic>
        <p:nvPicPr>
          <p:cNvPr id="31748" name="Picture 8">
            <a:extLst>
              <a:ext uri="{FF2B5EF4-FFF2-40B4-BE49-F238E27FC236}">
                <a16:creationId xmlns:a16="http://schemas.microsoft.com/office/drawing/2014/main" id="{086684DE-690A-4596-9ED9-E0BF7334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334945"/>
            <a:ext cx="8424862" cy="436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 Box 9">
            <a:extLst>
              <a:ext uri="{FF2B5EF4-FFF2-40B4-BE49-F238E27FC236}">
                <a16:creationId xmlns:a16="http://schemas.microsoft.com/office/drawing/2014/main" id="{DA64C187-A8DC-4602-A851-96E8DD7DC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768" y="5695808"/>
            <a:ext cx="216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de-DE"/>
              <a:t>MJ PE / l</a:t>
            </a:r>
          </a:p>
        </p:txBody>
      </p:sp>
      <p:sp>
        <p:nvSpPr>
          <p:cNvPr id="31750" name="Line 11">
            <a:extLst>
              <a:ext uri="{FF2B5EF4-FFF2-40B4-BE49-F238E27FC236}">
                <a16:creationId xmlns:a16="http://schemas.microsoft.com/office/drawing/2014/main" id="{19545F1B-5EAC-496E-A103-0CE239D1E5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2184" y="2276872"/>
            <a:ext cx="0" cy="14763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535428B-5CA7-4FCB-B4FB-C5A0E4B540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-315416"/>
            <a:ext cx="9649072" cy="1470025"/>
          </a:xfrm>
        </p:spPr>
        <p:txBody>
          <a:bodyPr/>
          <a:lstStyle/>
          <a:p>
            <a:r>
              <a:rPr lang="en-GB" altLang="de-DE" dirty="0">
                <a:latin typeface="Arial" panose="020B0604020202020204" pitchFamily="34" charset="0"/>
              </a:rPr>
              <a:t>Six reasons for the variation in food LCAs</a:t>
            </a:r>
            <a:endParaRPr lang="en-US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03D0D9-7D15-475D-B14E-98C67C18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77" y="1556792"/>
            <a:ext cx="11280576" cy="172108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CB955C-8872-42AD-927B-A5C24216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77" y="3680058"/>
            <a:ext cx="11494091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4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535428B-5CA7-4FCB-B4FB-C5A0E4B5401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51384" y="-315416"/>
            <a:ext cx="9649072" cy="1470025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CO</a:t>
            </a:r>
            <a:r>
              <a:rPr lang="en-GB" baseline="-25000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, land use and phosphate rock footprints</a:t>
            </a:r>
            <a:endParaRPr lang="en-US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B40DA7-FC6D-4712-BD8A-A7FDD8035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94" y="1628801"/>
            <a:ext cx="4824535" cy="22408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D4987D6-9254-450B-95EF-8D6CC947D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005064"/>
            <a:ext cx="4703340" cy="22408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C61BBA-CF53-418C-A1EF-9AFC7DD4F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1600971"/>
            <a:ext cx="4703616" cy="216023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696E214-D447-4F24-8D3F-8B01C82E5210}"/>
              </a:ext>
            </a:extLst>
          </p:cNvPr>
          <p:cNvSpPr/>
          <p:nvPr/>
        </p:nvSpPr>
        <p:spPr>
          <a:xfrm>
            <a:off x="5626131" y="4264038"/>
            <a:ext cx="5928320" cy="68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21590">
              <a:lnSpc>
                <a:spcPct val="111000"/>
              </a:lnSpc>
              <a:spcAft>
                <a:spcPts val="0"/>
              </a:spcAft>
            </a:pP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The land use and phosphate rock footprints can be quite different to the CO</a:t>
            </a:r>
            <a:r>
              <a:rPr lang="en-GB" sz="1050" dirty="0">
                <a:latin typeface="Arial" panose="020B0604020202020204" pitchFamily="34" charset="0"/>
                <a:ea typeface="Arial" panose="020B0604020202020204" pitchFamily="34" charset="0"/>
              </a:rPr>
              <a:t>2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footprint of a food product.</a:t>
            </a:r>
            <a:endParaRPr lang="de-DE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0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egnaposto numero diapositiva 5">
            <a:extLst>
              <a:ext uri="{FF2B5EF4-FFF2-40B4-BE49-F238E27FC236}">
                <a16:creationId xmlns:a16="http://schemas.microsoft.com/office/drawing/2014/main" id="{42BCACD7-50A1-488A-814C-8CF1E9EFA6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endParaRPr lang="en-GB" altLang="de-DE" dirty="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8B1D57A-58A6-4EAD-9911-4BE690430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Conclusions (1) </a:t>
            </a:r>
          </a:p>
        </p:txBody>
      </p:sp>
      <p:sp>
        <p:nvSpPr>
          <p:cNvPr id="32773" name="Rectangle 4">
            <a:extLst>
              <a:ext uri="{FF2B5EF4-FFF2-40B4-BE49-F238E27FC236}">
                <a16:creationId xmlns:a16="http://schemas.microsoft.com/office/drawing/2014/main" id="{3CA60DEC-CE86-460D-A7F8-02E11FE49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94349"/>
            <a:ext cx="1051316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dirty="0"/>
              <a:t>Regional production is advantageous if the productions systems are the same. 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dirty="0"/>
              <a:t>If production systems differ: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b="1" dirty="0">
                <a:solidFill>
                  <a:srgbClr val="0000CC"/>
                </a:solidFill>
              </a:rPr>
              <a:t>For vegetables and fruits: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dirty="0"/>
              <a:t>Non-seasonal vegetables are most likely disadvantageous if </a:t>
            </a:r>
            <a:r>
              <a:rPr lang="en-US" altLang="de-DE" sz="1800" b="1" dirty="0">
                <a:solidFill>
                  <a:srgbClr val="CC0000"/>
                </a:solidFill>
              </a:rPr>
              <a:t>heating</a:t>
            </a:r>
            <a:r>
              <a:rPr lang="en-US" altLang="de-DE" sz="1800" dirty="0"/>
              <a:t> is needed.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dirty="0"/>
              <a:t>Non-seasonal vegetables/fruits can still be advantageous is only </a:t>
            </a:r>
            <a:r>
              <a:rPr lang="en-US" altLang="de-DE" sz="1800" b="1" dirty="0">
                <a:solidFill>
                  <a:srgbClr val="66CCFF"/>
                </a:solidFill>
              </a:rPr>
              <a:t>cooled storage</a:t>
            </a:r>
            <a:r>
              <a:rPr lang="en-US" altLang="de-DE" sz="1800" dirty="0"/>
              <a:t> is needed.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br>
              <a:rPr lang="en-US" altLang="de-DE" sz="1800" b="1" dirty="0">
                <a:solidFill>
                  <a:srgbClr val="0000CC"/>
                </a:solidFill>
              </a:rPr>
            </a:br>
            <a:r>
              <a:rPr lang="en-US" altLang="de-DE" sz="1800" b="1" dirty="0">
                <a:solidFill>
                  <a:srgbClr val="0000CC"/>
                </a:solidFill>
              </a:rPr>
              <a:t>For beef: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dirty="0"/>
              <a:t>No recommendation (depending on production system, opposing effects on energy and climate)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dirty="0"/>
              <a:t>Much higher GHG emission compared to vegetables/fruits (about 20 times per kg)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br>
              <a:rPr lang="en-US" altLang="de-DE" sz="1800" b="1" dirty="0">
                <a:solidFill>
                  <a:srgbClr val="0000CC"/>
                </a:solidFill>
              </a:rPr>
            </a:br>
            <a:r>
              <a:rPr lang="en-US" altLang="de-DE" sz="1800" b="1" dirty="0">
                <a:solidFill>
                  <a:srgbClr val="0000CC"/>
                </a:solidFill>
              </a:rPr>
              <a:t>For bread: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dirty="0"/>
              <a:t>Industrial bakery more energy efficient. </a:t>
            </a:r>
            <a:r>
              <a:rPr lang="en-US" altLang="de-DE" sz="1800" dirty="0">
                <a:solidFill>
                  <a:srgbClr val="0000CC"/>
                </a:solidFill>
              </a:rPr>
              <a:t>But:</a:t>
            </a:r>
            <a:r>
              <a:rPr lang="en-US" altLang="de-DE" sz="1800" dirty="0"/>
              <a:t> Only for low consumer transport distances.</a:t>
            </a:r>
          </a:p>
        </p:txBody>
      </p:sp>
      <p:pic>
        <p:nvPicPr>
          <p:cNvPr id="32775" name="Picture 6" descr="Fotolia_3869552_M_nr2">
            <a:extLst>
              <a:ext uri="{FF2B5EF4-FFF2-40B4-BE49-F238E27FC236}">
                <a16:creationId xmlns:a16="http://schemas.microsoft.com/office/drawing/2014/main" id="{75598473-5D70-4E38-984F-06E0710AACBA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3747" y="5197694"/>
            <a:ext cx="1082675" cy="725488"/>
          </a:xfrm>
          <a:noFill/>
        </p:spPr>
      </p:pic>
      <p:pic>
        <p:nvPicPr>
          <p:cNvPr id="32776" name="Picture 8" descr="Fotolia_7517733_M_nr">
            <a:extLst>
              <a:ext uri="{FF2B5EF4-FFF2-40B4-BE49-F238E27FC236}">
                <a16:creationId xmlns:a16="http://schemas.microsoft.com/office/drawing/2014/main" id="{E8427758-224F-424F-8F76-516AC97C86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3747" y="3711842"/>
            <a:ext cx="900112" cy="600075"/>
          </a:xfrm>
          <a:noFill/>
        </p:spPr>
      </p:pic>
      <p:pic>
        <p:nvPicPr>
          <p:cNvPr id="32777" name="Picture 10" descr="Fotolia_7028675_S_nr">
            <a:extLst>
              <a:ext uri="{FF2B5EF4-FFF2-40B4-BE49-F238E27FC236}">
                <a16:creationId xmlns:a16="http://schemas.microsoft.com/office/drawing/2014/main" id="{E8994EBE-2F8C-40CE-9DD9-6922B9398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2060848"/>
            <a:ext cx="971550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11" descr="salat">
            <a:extLst>
              <a:ext uri="{FF2B5EF4-FFF2-40B4-BE49-F238E27FC236}">
                <a16:creationId xmlns:a16="http://schemas.microsoft.com/office/drawing/2014/main" id="{BD3AA884-1E6C-4BF3-BE1A-0DE9B9E5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2060848"/>
            <a:ext cx="1223962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egnaposto numero diapositiva 5">
            <a:extLst>
              <a:ext uri="{FF2B5EF4-FFF2-40B4-BE49-F238E27FC236}">
                <a16:creationId xmlns:a16="http://schemas.microsoft.com/office/drawing/2014/main" id="{65023530-985B-45A2-8424-F8297A4706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fld id="{95BA7013-97AF-477B-BBF9-3330693A9FA7}" type="slidenum">
              <a:rPr lang="en-GB" altLang="de-DE"/>
              <a:pPr/>
              <a:t>34</a:t>
            </a:fld>
            <a:endParaRPr lang="en-GB" altLang="de-DE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0380478-9DC2-4CF7-AC12-2F0179EFA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Conclusions (2)</a:t>
            </a: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4B8E04D-0AD6-4FE7-8AB4-DD5944ACF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4000" y="1628800"/>
            <a:ext cx="11232640" cy="4130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de-DE" sz="2000" dirty="0"/>
              <a:t>If regional production is advantageous or not depends on the production system</a:t>
            </a:r>
          </a:p>
          <a:p>
            <a:pPr marL="342900" indent="-342900">
              <a:lnSpc>
                <a:spcPct val="90000"/>
              </a:lnSpc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2000" b="0" dirty="0"/>
              <a:t> Regional processing is often small-scale processing and can be less energy efficient </a:t>
            </a:r>
          </a:p>
          <a:p>
            <a:pPr marL="342900" indent="-342900">
              <a:lnSpc>
                <a:spcPct val="90000"/>
              </a:lnSpc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2000" b="0" dirty="0"/>
              <a:t> Productions system for some products can be very different in different regions </a:t>
            </a:r>
          </a:p>
          <a:p>
            <a:pPr marL="342900" indent="-342900">
              <a:lnSpc>
                <a:spcPct val="90000"/>
              </a:lnSpc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2000" b="0" dirty="0"/>
              <a:t> Seasonality: Regional, non-storable products are advantageous only as seasonal products</a:t>
            </a:r>
          </a:p>
          <a:p>
            <a:pPr marL="342900" indent="-342900">
              <a:lnSpc>
                <a:spcPct val="90000"/>
              </a:lnSpc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2000" b="0" dirty="0"/>
              <a:t> Cooled storage can be more efficient than intercontinental supply of fresh commodities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egnaposto numero diapositiva 5">
            <a:extLst>
              <a:ext uri="{FF2B5EF4-FFF2-40B4-BE49-F238E27FC236}">
                <a16:creationId xmlns:a16="http://schemas.microsoft.com/office/drawing/2014/main" id="{EF0EEE5B-46E3-4F21-89C0-CBDAE4973E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endParaRPr lang="en-GB" altLang="de-DE" dirty="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5909EE3-8785-4BBE-A38C-E902DBF65E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Conclusions (3)</a:t>
            </a:r>
          </a:p>
        </p:txBody>
      </p:sp>
      <p:sp>
        <p:nvSpPr>
          <p:cNvPr id="34821" name="Rectangle 7">
            <a:extLst>
              <a:ext uri="{FF2B5EF4-FFF2-40B4-BE49-F238E27FC236}">
                <a16:creationId xmlns:a16="http://schemas.microsoft.com/office/drawing/2014/main" id="{20E72F8E-2AD4-4982-9B0A-CB51FB4E4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68" y="1519592"/>
            <a:ext cx="921638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b="1" dirty="0"/>
              <a:t>Recommendations to consumers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Regional + seasonal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Don’t go shopping by car (or don’t drive extra kilometers)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Buy only what you can eat</a:t>
            </a:r>
          </a:p>
        </p:txBody>
      </p:sp>
      <p:sp>
        <p:nvSpPr>
          <p:cNvPr id="34823" name="Rectangle 9">
            <a:extLst>
              <a:ext uri="{FF2B5EF4-FFF2-40B4-BE49-F238E27FC236}">
                <a16:creationId xmlns:a16="http://schemas.microsoft.com/office/drawing/2014/main" id="{57FE69D3-20C2-4BB1-850F-6E61E5EFF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5582247"/>
            <a:ext cx="853281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spcBef>
                <a:spcPct val="80000"/>
              </a:spcBef>
            </a:pPr>
            <a:r>
              <a:rPr lang="en-US" altLang="de-DE" b="1" dirty="0"/>
              <a:t>Analysis of specific production chains may be necessary </a:t>
            </a:r>
            <a:endParaRPr lang="de-DE" altLang="de-DE" b="1" dirty="0"/>
          </a:p>
        </p:txBody>
      </p:sp>
      <p:sp>
        <p:nvSpPr>
          <p:cNvPr id="34825" name="Rectangle 12">
            <a:extLst>
              <a:ext uri="{FF2B5EF4-FFF2-40B4-BE49-F238E27FC236}">
                <a16:creationId xmlns:a16="http://schemas.microsoft.com/office/drawing/2014/main" id="{0D9F4C27-071B-4FAB-87C2-DA176A2B7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821" y="3625492"/>
            <a:ext cx="921638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b="1" dirty="0"/>
              <a:t>Recommendation to retailers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Regional + seasonal ingredients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Optimization of food supply chain: Minimum losses 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Optimization of processing (energy efficiency) </a:t>
            </a:r>
            <a:endParaRPr lang="de-DE" altLang="de-DE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egnaposto numero diapositiva 5">
            <a:extLst>
              <a:ext uri="{FF2B5EF4-FFF2-40B4-BE49-F238E27FC236}">
                <a16:creationId xmlns:a16="http://schemas.microsoft.com/office/drawing/2014/main" id="{9989C187-4E10-41D8-A900-EFB0381FFF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endParaRPr lang="en-GB" altLang="de-DE" dirty="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AB72B39-5E90-4640-9C2E-C9C10BC2B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Limitations</a:t>
            </a:r>
          </a:p>
        </p:txBody>
      </p:sp>
      <p:sp>
        <p:nvSpPr>
          <p:cNvPr id="35845" name="Rectangle 4">
            <a:extLst>
              <a:ext uri="{FF2B5EF4-FFF2-40B4-BE49-F238E27FC236}">
                <a16:creationId xmlns:a16="http://schemas.microsoft.com/office/drawing/2014/main" id="{AE02EDF9-1FA7-4EC1-AECF-24950E48F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0" y="1844824"/>
            <a:ext cx="78486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dirty="0"/>
              <a:t>Results relate to GHG emissions only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dirty="0"/>
              <a:t>Other environmental effects not regarded, such as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Impact on biodiversity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Eutrophication and acidification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Water use (addressing scarcity)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Land use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Phosphate use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de-DE" altLang="de-DE" dirty="0"/>
          </a:p>
        </p:txBody>
      </p:sp>
      <p:sp>
        <p:nvSpPr>
          <p:cNvPr id="35847" name="Rectangle 8">
            <a:extLst>
              <a:ext uri="{FF2B5EF4-FFF2-40B4-BE49-F238E27FC236}">
                <a16:creationId xmlns:a16="http://schemas.microsoft.com/office/drawing/2014/main" id="{AB792F37-A490-4F12-869C-8645A8305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29" y="5373216"/>
            <a:ext cx="78486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dirty="0"/>
              <a:t>Social implications not regarded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egnaposto numero diapositiva 5">
            <a:extLst>
              <a:ext uri="{FF2B5EF4-FFF2-40B4-BE49-F238E27FC236}">
                <a16:creationId xmlns:a16="http://schemas.microsoft.com/office/drawing/2014/main" id="{9989C187-4E10-41D8-A900-EFB0381FFF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endParaRPr lang="en-GB" altLang="de-DE" dirty="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AB72B39-5E90-4640-9C2E-C9C10BC2B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Group work (4 groups @ 4-5 persons)</a:t>
            </a:r>
          </a:p>
        </p:txBody>
      </p:sp>
      <p:sp>
        <p:nvSpPr>
          <p:cNvPr id="35845" name="Rectangle 4">
            <a:extLst>
              <a:ext uri="{FF2B5EF4-FFF2-40B4-BE49-F238E27FC236}">
                <a16:creationId xmlns:a16="http://schemas.microsoft.com/office/drawing/2014/main" id="{AE02EDF9-1FA7-4EC1-AECF-24950E48F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0" y="1844824"/>
            <a:ext cx="78486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b="1" dirty="0"/>
              <a:t>Group work (20 minutes)</a:t>
            </a:r>
          </a:p>
          <a:p>
            <a:pPr marL="457200" indent="-457200">
              <a:lnSpc>
                <a:spcPct val="80000"/>
              </a:lnSpc>
              <a:spcBef>
                <a:spcPct val="80000"/>
              </a:spcBef>
              <a:buFont typeface="+mj-lt"/>
              <a:buAutoNum type="arabicPeriod"/>
            </a:pPr>
            <a:r>
              <a:rPr lang="en-US" altLang="de-DE" dirty="0"/>
              <a:t>Select a question related to LCA of food in your geographical area</a:t>
            </a:r>
          </a:p>
          <a:p>
            <a:pPr marL="457200" indent="-457200">
              <a:lnSpc>
                <a:spcPct val="80000"/>
              </a:lnSpc>
              <a:spcBef>
                <a:spcPct val="80000"/>
              </a:spcBef>
              <a:buFont typeface="+mj-lt"/>
              <a:buAutoNum type="arabicPeriod"/>
            </a:pPr>
            <a:r>
              <a:rPr lang="en-US" altLang="de-DE" dirty="0"/>
              <a:t>Define the scope of the LCA</a:t>
            </a:r>
          </a:p>
          <a:p>
            <a:pPr marL="457200" indent="-457200">
              <a:lnSpc>
                <a:spcPct val="80000"/>
              </a:lnSpc>
              <a:spcBef>
                <a:spcPct val="80000"/>
              </a:spcBef>
              <a:buFont typeface="+mj-lt"/>
              <a:buAutoNum type="arabicPeriod"/>
            </a:pPr>
            <a:r>
              <a:rPr lang="en-US" altLang="de-DE" dirty="0"/>
              <a:t>Define system boundary</a:t>
            </a:r>
          </a:p>
          <a:p>
            <a:pPr marL="457200" indent="-457200">
              <a:lnSpc>
                <a:spcPct val="80000"/>
              </a:lnSpc>
              <a:spcBef>
                <a:spcPct val="80000"/>
              </a:spcBef>
              <a:buFont typeface="+mj-lt"/>
              <a:buAutoNum type="arabicPeriod"/>
            </a:pPr>
            <a:r>
              <a:rPr lang="en-US" altLang="de-DE" dirty="0"/>
              <a:t>Define life-cycle steps</a:t>
            </a:r>
          </a:p>
          <a:p>
            <a:pPr marL="457200" indent="-457200">
              <a:lnSpc>
                <a:spcPct val="80000"/>
              </a:lnSpc>
              <a:spcBef>
                <a:spcPct val="80000"/>
              </a:spcBef>
              <a:buFont typeface="+mj-lt"/>
              <a:buAutoNum type="arabicPeriod"/>
            </a:pPr>
            <a:r>
              <a:rPr lang="en-US" altLang="de-DE" dirty="0"/>
              <a:t>Describe the necessary data collection</a:t>
            </a:r>
          </a:p>
          <a:p>
            <a:pPr marL="0" indent="0">
              <a:lnSpc>
                <a:spcPct val="80000"/>
              </a:lnSpc>
              <a:spcBef>
                <a:spcPct val="80000"/>
              </a:spcBef>
            </a:pPr>
            <a:endParaRPr lang="en-US" altLang="de-DE" dirty="0"/>
          </a:p>
          <a:p>
            <a:pPr marL="0" indent="0">
              <a:lnSpc>
                <a:spcPct val="80000"/>
              </a:lnSpc>
              <a:spcBef>
                <a:spcPct val="80000"/>
              </a:spcBef>
            </a:pPr>
            <a:r>
              <a:rPr lang="en-US" altLang="de-DE" b="1" dirty="0"/>
              <a:t>Report back of group work (10 minutes)</a:t>
            </a:r>
            <a:endParaRPr lang="de-DE" altLang="de-DE" b="1" dirty="0"/>
          </a:p>
        </p:txBody>
      </p:sp>
    </p:spTree>
    <p:extLst>
      <p:ext uri="{BB962C8B-B14F-4D97-AF65-F5344CB8AC3E}">
        <p14:creationId xmlns:p14="http://schemas.microsoft.com/office/powerpoint/2010/main" val="4084633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Tools and Databases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A7D814-6138-4AE2-908C-8D5C3AC9D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33" y="1628800"/>
            <a:ext cx="921638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b="1" dirty="0"/>
              <a:t>LCA Tools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1800" dirty="0"/>
              <a:t>Open LCA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1800" dirty="0"/>
              <a:t>Commercial tools (Gabi, </a:t>
            </a:r>
            <a:r>
              <a:rPr lang="en-US" altLang="de-DE" sz="1800" dirty="0" err="1"/>
              <a:t>SimaPro</a:t>
            </a:r>
            <a:r>
              <a:rPr lang="en-US" altLang="de-DE" sz="1800" dirty="0"/>
              <a:t>, Umberto etc.)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b="1" dirty="0"/>
              <a:t>Databases for food LCA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1800" dirty="0"/>
              <a:t>FAO Stat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1800" dirty="0"/>
              <a:t>World Resources Institute (WRI)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1800" dirty="0"/>
              <a:t>Bilan Carbone (French)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n-US" altLang="de-DE" sz="1800" dirty="0"/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n-US" altLang="de-DE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A24F7D4-0714-460E-A6E5-280E5E39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491" y="4653136"/>
            <a:ext cx="921638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b="1" dirty="0"/>
              <a:t>Integrated Urban Planning with the Rapid Planning Simulator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sz="1800" b="1" dirty="0"/>
              <a:t>Tools for GHG balances of hospitals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1800" dirty="0"/>
              <a:t>Healthcare Without Harm: Climate Impact Checkup Tool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sz="1800" dirty="0" err="1"/>
              <a:t>Ecocockpit</a:t>
            </a:r>
            <a:r>
              <a:rPr lang="en-US" altLang="de-DE" sz="1800" dirty="0"/>
              <a:t> GHG balance of the Heidelberg University Hospital </a:t>
            </a:r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n-US" altLang="de-DE" dirty="0"/>
          </a:p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endParaRPr lang="en-US" altLang="de-DE" dirty="0"/>
          </a:p>
          <a:p>
            <a:pPr marL="0" indent="0"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</a:pP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173947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LCA Software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A7D814-6138-4AE2-908C-8D5C3AC9D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628800"/>
            <a:ext cx="921638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endParaRPr lang="en-US" altLang="de-DE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BD645C-FB76-4702-8500-464EB880E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556792"/>
            <a:ext cx="10016936" cy="441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>
          <a:xfrm>
            <a:off x="624000" y="348974"/>
            <a:ext cx="10077867" cy="986400"/>
          </a:xfrm>
        </p:spPr>
        <p:txBody>
          <a:bodyPr/>
          <a:lstStyle/>
          <a:p>
            <a:r>
              <a:rPr lang="en-US" dirty="0"/>
              <a:t>LCA Framework according to ISO 14040/44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846E6E4-947D-47E2-BDB0-6C49EC8E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1339958"/>
            <a:ext cx="5995911" cy="490324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A7D814-6138-4AE2-908C-8D5C3AC9D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628800"/>
            <a:ext cx="921638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endParaRPr lang="en-US" altLang="de-DE" b="1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B62195E-52A6-4E39-8876-13D829A0E81C}"/>
              </a:ext>
            </a:extLst>
          </p:cNvPr>
          <p:cNvSpPr/>
          <p:nvPr/>
        </p:nvSpPr>
        <p:spPr>
          <a:xfrm>
            <a:off x="609826" y="1236092"/>
            <a:ext cx="11462837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>
              <a:solidFill>
                <a:srgbClr val="000000"/>
              </a:solidFill>
              <a:latin typeface="Noto Sans Symbols"/>
            </a:endParaRPr>
          </a:p>
          <a:p>
            <a:r>
              <a:rPr lang="en-US" sz="1600" dirty="0">
                <a:solidFill>
                  <a:srgbClr val="93C11F"/>
                </a:solidFill>
                <a:latin typeface="Noto Sans Symbols"/>
              </a:rPr>
              <a:t>● </a:t>
            </a:r>
            <a:r>
              <a:rPr lang="en-US" sz="1600" b="1" dirty="0" err="1">
                <a:solidFill>
                  <a:srgbClr val="93C11F"/>
                </a:solidFill>
                <a:latin typeface="Noto Sans"/>
              </a:rPr>
              <a:t>ecoinvent</a:t>
            </a:r>
            <a:r>
              <a:rPr lang="en-US" sz="1600" b="1" dirty="0">
                <a:solidFill>
                  <a:srgbClr val="93C11F"/>
                </a:solidFill>
                <a:latin typeface="Noto San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Noto Sans"/>
              </a:rPr>
              <a:t>– 11,000 data sets, focus on Europe, very consistent, well documented, subject to a fee.</a:t>
            </a:r>
            <a:r>
              <a:rPr lang="en-US" sz="1600" dirty="0">
                <a:solidFill>
                  <a:srgbClr val="93C11F"/>
                </a:solidFill>
                <a:latin typeface="Noto Sans"/>
              </a:rPr>
              <a:t>www.ecoinvent.org </a:t>
            </a:r>
          </a:p>
          <a:p>
            <a:endParaRPr lang="de-DE" sz="1600" dirty="0">
              <a:latin typeface="Noto Sans"/>
            </a:endParaRPr>
          </a:p>
          <a:p>
            <a:r>
              <a:rPr lang="en-US" sz="1600" dirty="0">
                <a:solidFill>
                  <a:srgbClr val="93C11F"/>
                </a:solidFill>
                <a:latin typeface="Noto Sans"/>
              </a:rPr>
              <a:t>● </a:t>
            </a:r>
            <a:r>
              <a:rPr lang="en-US" sz="1600" b="1" dirty="0" err="1">
                <a:solidFill>
                  <a:srgbClr val="93C11F"/>
                </a:solidFill>
                <a:latin typeface="Noto Sans"/>
              </a:rPr>
              <a:t>GaBi</a:t>
            </a:r>
            <a:r>
              <a:rPr lang="en-US" sz="1600" b="1" dirty="0">
                <a:solidFill>
                  <a:srgbClr val="93C11F"/>
                </a:solidFill>
                <a:latin typeface="Noto Sans"/>
              </a:rPr>
              <a:t> Databases </a:t>
            </a:r>
            <a:r>
              <a:rPr lang="en-US" sz="1600" dirty="0">
                <a:solidFill>
                  <a:srgbClr val="000000"/>
                </a:solidFill>
                <a:latin typeface="Noto Sans"/>
              </a:rPr>
              <a:t>– 7,000 data records from </a:t>
            </a:r>
            <a:r>
              <a:rPr lang="en-US" sz="1600" dirty="0" err="1">
                <a:solidFill>
                  <a:srgbClr val="000000"/>
                </a:solidFill>
                <a:latin typeface="Noto Sans"/>
              </a:rPr>
              <a:t>Thinkstep</a:t>
            </a:r>
            <a:r>
              <a:rPr lang="en-US" sz="1600" dirty="0">
                <a:solidFill>
                  <a:srgbClr val="000000"/>
                </a:solidFill>
                <a:latin typeface="Noto Sans"/>
              </a:rPr>
              <a:t> (formerly: PE international), subject to a fee with a few exceptions</a:t>
            </a:r>
            <a:br>
              <a:rPr lang="en-US" sz="1600" dirty="0">
                <a:solidFill>
                  <a:srgbClr val="000000"/>
                </a:solidFill>
                <a:latin typeface="Noto Sans"/>
              </a:rPr>
            </a:br>
            <a:r>
              <a:rPr lang="en-US" sz="1600" dirty="0">
                <a:solidFill>
                  <a:srgbClr val="000000"/>
                </a:solidFill>
                <a:latin typeface="Noto Sans"/>
              </a:rPr>
              <a:t>   </a:t>
            </a:r>
            <a:r>
              <a:rPr lang="en-US" sz="1600" dirty="0">
                <a:solidFill>
                  <a:srgbClr val="93C11F"/>
                </a:solidFill>
                <a:latin typeface="Noto Sans"/>
              </a:rPr>
              <a:t>http://</a:t>
            </a:r>
            <a:r>
              <a:rPr lang="de-DE" sz="1600" dirty="0">
                <a:solidFill>
                  <a:srgbClr val="93C11F"/>
                </a:solidFill>
                <a:latin typeface="Noto Sans"/>
              </a:rPr>
              <a:t>www.gabi-software.com/deutsch/databases/ </a:t>
            </a:r>
          </a:p>
          <a:p>
            <a:endParaRPr lang="de-DE" sz="1600" dirty="0">
              <a:latin typeface="Noto Sans"/>
            </a:endParaRPr>
          </a:p>
          <a:p>
            <a:r>
              <a:rPr lang="en-US" sz="1600" dirty="0">
                <a:solidFill>
                  <a:srgbClr val="93C11F"/>
                </a:solidFill>
                <a:latin typeface="Noto Sans"/>
              </a:rPr>
              <a:t>●  </a:t>
            </a:r>
            <a:r>
              <a:rPr lang="en-US" sz="1600" b="1" dirty="0" err="1">
                <a:solidFill>
                  <a:srgbClr val="93C11F"/>
                </a:solidFill>
                <a:latin typeface="Noto Sans"/>
              </a:rPr>
              <a:t>ProBas</a:t>
            </a:r>
            <a:r>
              <a:rPr lang="en-US" sz="1600" b="1" dirty="0">
                <a:solidFill>
                  <a:srgbClr val="93C11F"/>
                </a:solidFill>
                <a:latin typeface="Noto Sans"/>
              </a:rPr>
              <a:t> (German) </a:t>
            </a:r>
            <a:r>
              <a:rPr lang="en-US" sz="1600" dirty="0">
                <a:solidFill>
                  <a:srgbClr val="000000"/>
                </a:solidFill>
                <a:latin typeface="Noto Sans"/>
              </a:rPr>
              <a:t>– 8,000 data records of different quality, focus on energy, materials &amp; products, transport, disposal, </a:t>
            </a:r>
            <a:br>
              <a:rPr lang="en-US" sz="1600" dirty="0">
                <a:solidFill>
                  <a:srgbClr val="000000"/>
                </a:solidFill>
                <a:latin typeface="Noto Sans"/>
              </a:rPr>
            </a:br>
            <a:r>
              <a:rPr lang="en-US" sz="1600" dirty="0">
                <a:solidFill>
                  <a:srgbClr val="000000"/>
                </a:solidFill>
                <a:latin typeface="Noto Sans"/>
              </a:rPr>
              <a:t>    German Federal Environment Agency, free of charge. </a:t>
            </a:r>
            <a:r>
              <a:rPr lang="en-US" sz="1600" dirty="0">
                <a:solidFill>
                  <a:srgbClr val="93C11F"/>
                </a:solidFill>
                <a:latin typeface="Noto Sans"/>
              </a:rPr>
              <a:t>www.probas.umweltbundesamt.de </a:t>
            </a:r>
          </a:p>
          <a:p>
            <a:endParaRPr lang="de-DE" sz="1600" dirty="0">
              <a:latin typeface="Noto Sans"/>
            </a:endParaRPr>
          </a:p>
          <a:p>
            <a:r>
              <a:rPr lang="en-US" sz="1600" dirty="0">
                <a:solidFill>
                  <a:srgbClr val="93C11F"/>
                </a:solidFill>
                <a:latin typeface="Noto Sans"/>
              </a:rPr>
              <a:t>●  </a:t>
            </a:r>
            <a:r>
              <a:rPr lang="en-US" sz="1600" b="1" dirty="0">
                <a:solidFill>
                  <a:srgbClr val="93C11F"/>
                </a:solidFill>
                <a:latin typeface="Noto Sans"/>
              </a:rPr>
              <a:t>NREL </a:t>
            </a:r>
            <a:r>
              <a:rPr lang="en-US" sz="1600" dirty="0">
                <a:solidFill>
                  <a:srgbClr val="000000"/>
                </a:solidFill>
                <a:latin typeface="Noto Sans"/>
              </a:rPr>
              <a:t>– Focus US, free. </a:t>
            </a:r>
            <a:r>
              <a:rPr lang="en-US" sz="1600" dirty="0">
                <a:solidFill>
                  <a:srgbClr val="93C11F"/>
                </a:solidFill>
                <a:latin typeface="Noto Sans"/>
              </a:rPr>
              <a:t>www.lcacommons.gov/</a:t>
            </a:r>
            <a:r>
              <a:rPr lang="de-DE" sz="1600" dirty="0" err="1">
                <a:solidFill>
                  <a:srgbClr val="93C11F"/>
                </a:solidFill>
                <a:latin typeface="Noto Sans"/>
              </a:rPr>
              <a:t>nrel</a:t>
            </a:r>
            <a:r>
              <a:rPr lang="de-DE" sz="1600" dirty="0">
                <a:solidFill>
                  <a:srgbClr val="93C11F"/>
                </a:solidFill>
                <a:latin typeface="Noto Sans"/>
              </a:rPr>
              <a:t> </a:t>
            </a:r>
          </a:p>
          <a:p>
            <a:endParaRPr lang="de-DE" sz="1600" dirty="0">
              <a:latin typeface="Noto Sans"/>
            </a:endParaRPr>
          </a:p>
          <a:p>
            <a:r>
              <a:rPr lang="en-US" sz="1600" dirty="0">
                <a:solidFill>
                  <a:srgbClr val="93C11F"/>
                </a:solidFill>
                <a:latin typeface="Noto Sans"/>
              </a:rPr>
              <a:t>●  </a:t>
            </a:r>
            <a:r>
              <a:rPr lang="en-US" sz="1600" dirty="0">
                <a:solidFill>
                  <a:srgbClr val="000000"/>
                </a:solidFill>
                <a:latin typeface="Noto Sans"/>
              </a:rPr>
              <a:t>Many other mostly thematically specialized databases (</a:t>
            </a:r>
            <a:r>
              <a:rPr lang="en-US" sz="1600" dirty="0" err="1">
                <a:solidFill>
                  <a:srgbClr val="000000"/>
                </a:solidFill>
                <a:latin typeface="Noto Sans"/>
              </a:rPr>
              <a:t>BioEnergieDat</a:t>
            </a:r>
            <a:r>
              <a:rPr lang="en-US" sz="1600" dirty="0">
                <a:solidFill>
                  <a:srgbClr val="000000"/>
                </a:solidFill>
                <a:latin typeface="Noto Sans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Noto Sans"/>
              </a:rPr>
              <a:t>ÖkoBauDat</a:t>
            </a:r>
            <a:r>
              <a:rPr lang="en-US" sz="1600" dirty="0">
                <a:solidFill>
                  <a:srgbClr val="000000"/>
                </a:solidFill>
                <a:latin typeface="Noto Sans"/>
              </a:rPr>
              <a:t>, NEEDS, </a:t>
            </a:r>
            <a:r>
              <a:rPr lang="en-US" sz="1600" dirty="0" err="1">
                <a:solidFill>
                  <a:srgbClr val="000000"/>
                </a:solidFill>
                <a:latin typeface="Noto Sans"/>
              </a:rPr>
              <a:t>LCAFood</a:t>
            </a:r>
            <a:r>
              <a:rPr lang="en-US" sz="1600" dirty="0">
                <a:solidFill>
                  <a:srgbClr val="000000"/>
                </a:solidFill>
                <a:latin typeface="Noto Sans"/>
              </a:rPr>
              <a:t>, ...) </a:t>
            </a:r>
            <a:br>
              <a:rPr lang="en-US" sz="1600" dirty="0">
                <a:solidFill>
                  <a:srgbClr val="000000"/>
                </a:solidFill>
                <a:latin typeface="Noto Sans"/>
              </a:rPr>
            </a:br>
            <a:r>
              <a:rPr lang="en-US" sz="1600" dirty="0">
                <a:solidFill>
                  <a:srgbClr val="000000"/>
                </a:solidFill>
                <a:latin typeface="Noto Sans"/>
              </a:rPr>
              <a:t>    Some of them listed here: </a:t>
            </a:r>
            <a:r>
              <a:rPr lang="en-US" sz="1600" dirty="0">
                <a:solidFill>
                  <a:srgbClr val="93C11F"/>
                </a:solidFill>
                <a:latin typeface="Noto Sans"/>
              </a:rPr>
              <a:t>https://</a:t>
            </a:r>
            <a:r>
              <a:rPr lang="de-DE" sz="1600" dirty="0">
                <a:solidFill>
                  <a:srgbClr val="93C11F"/>
                </a:solidFill>
                <a:latin typeface="Noto Sans"/>
              </a:rPr>
              <a:t>nexus.openlca.org/</a:t>
            </a:r>
            <a:r>
              <a:rPr lang="de-DE" sz="1600" dirty="0" err="1">
                <a:solidFill>
                  <a:srgbClr val="93C11F"/>
                </a:solidFill>
                <a:latin typeface="Noto Sans"/>
              </a:rPr>
              <a:t>databases</a:t>
            </a:r>
            <a:r>
              <a:rPr lang="de-DE" sz="1600" dirty="0">
                <a:solidFill>
                  <a:srgbClr val="93C11F"/>
                </a:solidFill>
                <a:latin typeface="Noto Sans"/>
              </a:rPr>
              <a:t>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530401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LCA </a:t>
            </a:r>
            <a:r>
              <a:rPr lang="en-US" dirty="0">
                <a:hlinkClick r:id="rId3"/>
              </a:rPr>
              <a:t>https://www.openlca.org/</a:t>
            </a:r>
            <a:r>
              <a:rPr lang="en-US" dirty="0"/>
              <a:t> 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A7D814-6138-4AE2-908C-8D5C3AC9D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628800"/>
            <a:ext cx="921638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endParaRPr lang="en-US" altLang="de-DE" b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2B5075D-7516-447E-9190-2C71AB92E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1628800"/>
            <a:ext cx="4204750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67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FAO Stat </a:t>
            </a:r>
            <a:r>
              <a:rPr lang="en-US" dirty="0">
                <a:hlinkClick r:id="rId3"/>
              </a:rPr>
              <a:t>https://www.fao.org/faostat/en/#compare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CD0A017-5155-4AFB-A506-E9831DEA1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0" y="1700808"/>
            <a:ext cx="5040560" cy="43339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53E419-955D-46C9-A98A-A842E9D45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1507579"/>
            <a:ext cx="4920460" cy="47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15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FAO Stat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BD3705-7682-42B4-9153-EA16EF248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1" y="1484784"/>
            <a:ext cx="929230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50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FAO Stat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02A2467-F8C1-4F4B-A53D-C357E2A1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9" y="114030"/>
            <a:ext cx="8787877" cy="67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40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</a:pPr>
            <a:r>
              <a:rPr lang="en-US" altLang="de-DE" dirty="0"/>
              <a:t>World Resources Institute (WRI) - </a:t>
            </a:r>
            <a:r>
              <a:rPr lang="en-US" altLang="de-DE" dirty="0">
                <a:hlinkClick r:id="rId3"/>
              </a:rPr>
              <a:t>https://www.wri.org/food</a:t>
            </a:r>
            <a:r>
              <a:rPr lang="en-US" altLang="de-DE" dirty="0"/>
              <a:t> 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A7D814-6138-4AE2-908C-8D5C3AC9D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68" y="1844824"/>
            <a:ext cx="3272584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  <a:buFont typeface="Wingdings" panose="05000000000000000000" pitchFamily="2" charset="2"/>
              <a:buChar char="§"/>
            </a:pPr>
            <a:r>
              <a:rPr lang="en-US" altLang="de-DE" dirty="0"/>
              <a:t>World Resources Institute (WRI)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047ED1-E005-4F9B-BD8D-C136F887B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376" y="4095101"/>
            <a:ext cx="2657328" cy="201622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4E3FDDE-090B-45A0-B9A4-AAC787C26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" y="1412776"/>
            <a:ext cx="8802564" cy="46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7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Bef>
                <a:spcPct val="80000"/>
              </a:spcBef>
              <a:buClr>
                <a:srgbClr val="0000CC"/>
              </a:buClr>
            </a:pPr>
            <a:r>
              <a:rPr lang="en-US" altLang="de-DE" dirty="0"/>
              <a:t>Bilan Carbone </a:t>
            </a:r>
            <a:r>
              <a:rPr lang="en-US" altLang="de-DE" dirty="0">
                <a:hlinkClick r:id="rId3"/>
              </a:rPr>
              <a:t>https://www.climfoot-project.eu/en/bilan-carbone%C2%AE-clim%E2%80%99foot-tool</a:t>
            </a:r>
            <a:r>
              <a:rPr lang="en-US" altLang="de-DE" dirty="0"/>
              <a:t> 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7A7D814-6138-4AE2-908C-8D5C3AC9D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68" y="1844824"/>
            <a:ext cx="3992664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b="1" dirty="0"/>
              <a:t>Tool</a:t>
            </a:r>
          </a:p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b="1" dirty="0"/>
              <a:t>Database (Excel spreadsheet)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BDDA259-E887-4820-A1A4-70B6BDCA7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1551619"/>
            <a:ext cx="6552728" cy="475157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5DD55FA-F776-4871-9D2C-4AE6C710F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55" y="2838391"/>
            <a:ext cx="4354739" cy="205802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FBCA42B-51DD-4CE0-8E11-95554AA03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43" y="5171180"/>
            <a:ext cx="4608512" cy="630864"/>
          </a:xfrm>
          <a:prstGeom prst="rect">
            <a:avLst/>
          </a:prstGeom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125A8D6E-13C2-4B39-91B3-9543641BB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81" y="3429000"/>
            <a:ext cx="3284387" cy="34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b="1" dirty="0">
                <a:solidFill>
                  <a:srgbClr val="FF0000"/>
                </a:solidFill>
              </a:rPr>
              <a:t>14080 lines, 67 columns</a:t>
            </a:r>
          </a:p>
        </p:txBody>
      </p:sp>
    </p:spTree>
    <p:extLst>
      <p:ext uri="{BB962C8B-B14F-4D97-AF65-F5344CB8AC3E}">
        <p14:creationId xmlns:p14="http://schemas.microsoft.com/office/powerpoint/2010/main" val="1581450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5015270" y="42360"/>
            <a:ext cx="6567130" cy="129614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4" name="Bild 11" descr="RP_Logo-4 klavika_Kapitälchen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3" y="1389230"/>
            <a:ext cx="6663908" cy="484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 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9533" y="5331172"/>
            <a:ext cx="1911479" cy="765428"/>
          </a:xfrm>
          <a:prstGeom prst="rect">
            <a:avLst/>
          </a:prstGeom>
        </p:spPr>
      </p:pic>
      <p:pic>
        <p:nvPicPr>
          <p:cNvPr id="7" name="Grafik 6" descr="BMBF_RGB_Gef_M_e_09_05.jpg"/>
          <p:cNvPicPr/>
          <p:nvPr/>
        </p:nvPicPr>
        <p:blipFill rotWithShape="1">
          <a:blip r:embed="rId4" cstate="print"/>
          <a:srcRect l="8068" t="6799" r="9968" b="10098"/>
          <a:stretch/>
        </p:blipFill>
        <p:spPr>
          <a:xfrm>
            <a:off x="2275872" y="4702519"/>
            <a:ext cx="1691641" cy="125730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8184232" y="1772816"/>
            <a:ext cx="381642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b="1" dirty="0"/>
              <a:t>Duration: </a:t>
            </a:r>
            <a:r>
              <a:rPr lang="en-US" sz="2160" dirty="0"/>
              <a:t>2014-2019</a:t>
            </a:r>
            <a:br>
              <a:rPr lang="en-US" sz="2160" dirty="0"/>
            </a:br>
            <a:r>
              <a:rPr lang="en-US" sz="2160" dirty="0"/>
              <a:t>       </a:t>
            </a:r>
            <a:br>
              <a:rPr lang="en-US" sz="2160" dirty="0"/>
            </a:br>
            <a:r>
              <a:rPr lang="en-US" sz="2160" b="1" dirty="0"/>
              <a:t>Funding:  </a:t>
            </a:r>
            <a:r>
              <a:rPr lang="en-US" sz="2160" dirty="0"/>
              <a:t>German Ministry of Education and Research BMBF</a:t>
            </a:r>
            <a:br>
              <a:rPr lang="en-US" sz="2160" dirty="0"/>
            </a:br>
            <a:br>
              <a:rPr lang="en-US" sz="2160" dirty="0"/>
            </a:br>
            <a:r>
              <a:rPr lang="en-US" sz="2160" b="1" dirty="0"/>
              <a:t>Partner cities:</a:t>
            </a:r>
            <a:br>
              <a:rPr lang="en-US" sz="2160" dirty="0"/>
            </a:br>
            <a:r>
              <a:rPr lang="en-US" sz="2160" dirty="0"/>
              <a:t>Kigali</a:t>
            </a:r>
            <a:br>
              <a:rPr lang="en-US" sz="2160" dirty="0"/>
            </a:br>
            <a:r>
              <a:rPr lang="en-US" sz="2160" dirty="0"/>
              <a:t>Danang/Vietnam</a:t>
            </a:r>
            <a:br>
              <a:rPr lang="en-US" sz="2160" dirty="0"/>
            </a:br>
            <a:r>
              <a:rPr lang="en-US" sz="2160" dirty="0"/>
              <a:t>Assiut/Egypt</a:t>
            </a:r>
          </a:p>
        </p:txBody>
      </p:sp>
    </p:spTree>
    <p:extLst>
      <p:ext uri="{BB962C8B-B14F-4D97-AF65-F5344CB8AC3E}">
        <p14:creationId xmlns:p14="http://schemas.microsoft.com/office/powerpoint/2010/main" val="201350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27" y="1340768"/>
            <a:ext cx="8531109" cy="4897199"/>
          </a:xfrm>
          <a:prstGeom prst="rect">
            <a:avLst/>
          </a:prstGeom>
        </p:spPr>
      </p:pic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903638" y="244358"/>
            <a:ext cx="9364134" cy="705917"/>
          </a:xfrm>
        </p:spPr>
        <p:txBody>
          <a:bodyPr>
            <a:noAutofit/>
          </a:bodyPr>
          <a:lstStyle/>
          <a:p>
            <a:r>
              <a:rPr lang="de-DE" sz="2000" dirty="0"/>
              <a:t>Rapid </a:t>
            </a:r>
            <a:r>
              <a:rPr lang="de-DE" sz="2000" dirty="0" err="1"/>
              <a:t>Planning</a:t>
            </a:r>
            <a:r>
              <a:rPr lang="de-DE" sz="2000" dirty="0"/>
              <a:t> - </a:t>
            </a:r>
            <a:r>
              <a:rPr lang="de-DE" sz="2000" dirty="0" err="1"/>
              <a:t>Overview</a:t>
            </a:r>
            <a:endParaRPr lang="de-DE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513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016357" y="1607669"/>
            <a:ext cx="466339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20" b="1" spc="360" dirty="0">
                <a:latin typeface="Klavika Regular" panose="020B0506040000020004" pitchFamily="34" charset="0"/>
              </a:rPr>
              <a:t>Rapid Planning provides </a:t>
            </a:r>
            <a:r>
              <a:rPr lang="x-none" sz="1620" b="1" spc="360" dirty="0">
                <a:latin typeface="Klavika Regular" panose="020B0506040000020004" pitchFamily="34" charset="0"/>
              </a:rPr>
              <a:t>…</a:t>
            </a:r>
            <a:endParaRPr lang="en-GB" sz="1620" b="1" spc="360" dirty="0">
              <a:latin typeface="Klavika Regular" panose="020B0506040000020004" pitchFamily="34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16357" y="1972052"/>
            <a:ext cx="4285018" cy="3139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Information by satellite images</a:t>
            </a:r>
          </a:p>
        </p:txBody>
      </p:sp>
      <p:sp>
        <p:nvSpPr>
          <p:cNvPr id="6" name="Rechteck 5"/>
          <p:cNvSpPr/>
          <p:nvPr/>
        </p:nvSpPr>
        <p:spPr>
          <a:xfrm>
            <a:off x="1016357" y="2463937"/>
            <a:ext cx="4285018" cy="3139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Socio-economic data</a:t>
            </a:r>
          </a:p>
        </p:txBody>
      </p:sp>
      <p:sp>
        <p:nvSpPr>
          <p:cNvPr id="7" name="Rechteck 6"/>
          <p:cNvSpPr/>
          <p:nvPr/>
        </p:nvSpPr>
        <p:spPr>
          <a:xfrm>
            <a:off x="1016357" y="2917984"/>
            <a:ext cx="4285018" cy="3139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Data and information on sectoral infrastructure</a:t>
            </a:r>
          </a:p>
        </p:txBody>
      </p:sp>
      <p:sp>
        <p:nvSpPr>
          <p:cNvPr id="8" name="Rechteck 7"/>
          <p:cNvSpPr/>
          <p:nvPr/>
        </p:nvSpPr>
        <p:spPr>
          <a:xfrm>
            <a:off x="1016357" y="3380792"/>
            <a:ext cx="4285018" cy="3139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Specific planning values</a:t>
            </a:r>
          </a:p>
        </p:txBody>
      </p:sp>
      <p:sp>
        <p:nvSpPr>
          <p:cNvPr id="9" name="Rechteck 8"/>
          <p:cNvSpPr/>
          <p:nvPr/>
        </p:nvSpPr>
        <p:spPr>
          <a:xfrm>
            <a:off x="1016357" y="3872675"/>
            <a:ext cx="4285018" cy="3139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Scenario definition</a:t>
            </a:r>
          </a:p>
        </p:txBody>
      </p:sp>
      <p:sp>
        <p:nvSpPr>
          <p:cNvPr id="3" name="Pfeil nach rechts 2"/>
          <p:cNvSpPr/>
          <p:nvPr/>
        </p:nvSpPr>
        <p:spPr>
          <a:xfrm>
            <a:off x="5528397" y="2315530"/>
            <a:ext cx="908095" cy="2002721"/>
          </a:xfrm>
          <a:prstGeom prst="rightArrow">
            <a:avLst/>
          </a:prstGeom>
          <a:solidFill>
            <a:srgbClr val="B9DC1E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r="5787" b="11278"/>
          <a:stretch/>
        </p:blipFill>
        <p:spPr>
          <a:xfrm>
            <a:off x="6663517" y="2735749"/>
            <a:ext cx="2192004" cy="1109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feld 10"/>
          <p:cNvSpPr txBox="1"/>
          <p:nvPr/>
        </p:nvSpPr>
        <p:spPr>
          <a:xfrm>
            <a:off x="5410156" y="3081441"/>
            <a:ext cx="106890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60" b="1" dirty="0"/>
              <a:t>culminate into</a:t>
            </a:r>
            <a:endParaRPr lang="en-US" sz="126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6597302" y="3126181"/>
            <a:ext cx="2379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b="1" dirty="0">
                <a:solidFill>
                  <a:srgbClr val="EE9D44"/>
                </a:solidFill>
              </a:rPr>
              <a:t>Rapid Planning Simulator</a:t>
            </a:r>
            <a:endParaRPr lang="en-US" sz="1350" b="1" dirty="0">
              <a:solidFill>
                <a:srgbClr val="EE9D44"/>
              </a:solidFill>
            </a:endParaRPr>
          </a:p>
        </p:txBody>
      </p:sp>
      <p:sp>
        <p:nvSpPr>
          <p:cNvPr id="13" name="Pfeil nach unten 12"/>
          <p:cNvSpPr/>
          <p:nvPr/>
        </p:nvSpPr>
        <p:spPr>
          <a:xfrm>
            <a:off x="6893992" y="3919968"/>
            <a:ext cx="1731055" cy="80669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hteck 13"/>
          <p:cNvSpPr/>
          <p:nvPr/>
        </p:nvSpPr>
        <p:spPr>
          <a:xfrm>
            <a:off x="4419203" y="4866557"/>
            <a:ext cx="4285018" cy="3139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Stakeholder involvement, planning processes</a:t>
            </a:r>
          </a:p>
        </p:txBody>
      </p:sp>
      <p:sp>
        <p:nvSpPr>
          <p:cNvPr id="15" name="Rechteck 14"/>
          <p:cNvSpPr/>
          <p:nvPr/>
        </p:nvSpPr>
        <p:spPr>
          <a:xfrm>
            <a:off x="4419204" y="5403749"/>
            <a:ext cx="2040937" cy="3139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System understanding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7070265" y="5397760"/>
            <a:ext cx="1602074" cy="3139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Capacity building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7252355" y="4108641"/>
            <a:ext cx="106890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60" dirty="0"/>
              <a:t>supports</a:t>
            </a:r>
            <a:endParaRPr lang="en-US" sz="1260" dirty="0"/>
          </a:p>
        </p:txBody>
      </p:sp>
      <p:sp>
        <p:nvSpPr>
          <p:cNvPr id="18" name="Pfeil nach unten 17"/>
          <p:cNvSpPr/>
          <p:nvPr/>
        </p:nvSpPr>
        <p:spPr>
          <a:xfrm rot="16200000">
            <a:off x="6601130" y="5339793"/>
            <a:ext cx="364705" cy="42222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hteck 18"/>
          <p:cNvSpPr/>
          <p:nvPr/>
        </p:nvSpPr>
        <p:spPr>
          <a:xfrm>
            <a:off x="1016357" y="3900460"/>
            <a:ext cx="4285018" cy="3139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Visions and ideas, inspired also by “Entry projects”</a:t>
            </a:r>
          </a:p>
        </p:txBody>
      </p:sp>
      <p:sp>
        <p:nvSpPr>
          <p:cNvPr id="20" name="Rechteck 19"/>
          <p:cNvSpPr/>
          <p:nvPr/>
        </p:nvSpPr>
        <p:spPr>
          <a:xfrm>
            <a:off x="1016357" y="4392343"/>
            <a:ext cx="4285018" cy="3139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s-ES" sz="1440" dirty="0">
                <a:latin typeface="Klavika Regular" panose="020B0506040000020004" pitchFamily="34" charset="0"/>
              </a:rPr>
              <a:t>Scenario definition</a:t>
            </a:r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767408" y="504993"/>
            <a:ext cx="8427721" cy="635326"/>
          </a:xfrm>
          <a:prstGeom prst="rect">
            <a:avLst/>
          </a:prstGeom>
        </p:spPr>
        <p:txBody>
          <a:bodyPr vert="horz" lIns="98755" tIns="49378" rIns="98755" bIns="49378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Rapid </a:t>
            </a:r>
            <a:r>
              <a:rPr lang="de-DE" sz="2800" b="1" dirty="0" err="1"/>
              <a:t>Planning</a:t>
            </a:r>
            <a:r>
              <a:rPr lang="de-DE" sz="2800" b="1" dirty="0"/>
              <a:t> - Scenario </a:t>
            </a:r>
            <a:r>
              <a:rPr lang="de-DE" sz="2800" b="1" dirty="0" err="1"/>
              <a:t>simulation</a:t>
            </a:r>
            <a:r>
              <a:rPr lang="de-DE" sz="2800" b="1" dirty="0"/>
              <a:t> 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b="20836"/>
          <a:stretch/>
        </p:blipFill>
        <p:spPr bwMode="auto">
          <a:xfrm>
            <a:off x="10776520" y="5733256"/>
            <a:ext cx="795290" cy="479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229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1746892" y="2057275"/>
            <a:ext cx="1357127" cy="42157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Cycle Impact Assessment in LCA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1751078" y="2067956"/>
            <a:ext cx="125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b="1" dirty="0">
                <a:latin typeface="Trebuchet MS" pitchFamily="34" charset="0"/>
              </a:rPr>
              <a:t>Activities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3491064" y="2056081"/>
            <a:ext cx="1357127" cy="42157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/>
          <p:cNvSpPr txBox="1"/>
          <p:nvPr/>
        </p:nvSpPr>
        <p:spPr>
          <a:xfrm>
            <a:off x="4094432" y="266701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b="1" dirty="0">
                <a:latin typeface="Trebuchet MS" pitchFamily="34" charset="0"/>
              </a:rPr>
              <a:t>CO</a:t>
            </a:r>
            <a:r>
              <a:rPr lang="de-DE" sz="1200" b="1" dirty="0">
                <a:latin typeface="Trebuchet MS" pitchFamily="34" charset="0"/>
              </a:rPr>
              <a:t>2</a:t>
            </a:r>
            <a:endParaRPr lang="en-US" b="1" dirty="0" err="1">
              <a:latin typeface="Trebuchet MS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657203" y="29106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b="1" dirty="0">
                <a:latin typeface="Trebuchet MS" pitchFamily="34" charset="0"/>
              </a:rPr>
              <a:t>CH</a:t>
            </a:r>
            <a:r>
              <a:rPr lang="de-DE" sz="1200" b="1" dirty="0">
                <a:latin typeface="Trebuchet MS" pitchFamily="34" charset="0"/>
              </a:rPr>
              <a:t>4</a:t>
            </a:r>
            <a:endParaRPr lang="en-US" b="1" dirty="0" err="1">
              <a:latin typeface="Trebuchet MS" pitchFamily="34" charset="0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3585868" y="249283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b="1" dirty="0">
                <a:latin typeface="Trebuchet MS" pitchFamily="34" charset="0"/>
              </a:rPr>
              <a:t>N</a:t>
            </a:r>
            <a:r>
              <a:rPr lang="de-DE" sz="1200" b="1" dirty="0">
                <a:latin typeface="Trebuchet MS" pitchFamily="34" charset="0"/>
              </a:rPr>
              <a:t>2</a:t>
            </a:r>
            <a:r>
              <a:rPr lang="de-DE" b="1" dirty="0">
                <a:latin typeface="Trebuchet MS" pitchFamily="34" charset="0"/>
              </a:rPr>
              <a:t>O</a:t>
            </a:r>
            <a:endParaRPr lang="en-US" b="1" dirty="0" err="1">
              <a:latin typeface="Trebuchet MS" pitchFamily="34" charset="0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3674835" y="365365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b="1" dirty="0">
                <a:latin typeface="Trebuchet MS" pitchFamily="34" charset="0"/>
              </a:rPr>
              <a:t>SO</a:t>
            </a:r>
            <a:r>
              <a:rPr lang="de-DE" sz="1200" b="1" dirty="0">
                <a:latin typeface="Trebuchet MS" pitchFamily="34" charset="0"/>
              </a:rPr>
              <a:t>2</a:t>
            </a:r>
            <a:endParaRPr lang="en-US" b="1" dirty="0" err="1">
              <a:latin typeface="Trebuchet MS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133489" y="419410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b="1" dirty="0">
                <a:latin typeface="Trebuchet MS" pitchFamily="34" charset="0"/>
              </a:rPr>
              <a:t>NH</a:t>
            </a:r>
            <a:r>
              <a:rPr lang="de-DE" sz="1200" b="1" dirty="0">
                <a:latin typeface="Trebuchet MS" pitchFamily="34" charset="0"/>
              </a:rPr>
              <a:t>3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3618906" y="402883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b="1" dirty="0" err="1">
                <a:latin typeface="Trebuchet MS" pitchFamily="34" charset="0"/>
              </a:rPr>
              <a:t>NO</a:t>
            </a:r>
            <a:r>
              <a:rPr lang="de-DE" sz="1200" b="1" dirty="0" err="1">
                <a:latin typeface="Trebuchet MS" pitchFamily="34" charset="0"/>
              </a:rPr>
              <a:t>x</a:t>
            </a:r>
            <a:endParaRPr lang="en-US" b="1" dirty="0" err="1">
              <a:latin typeface="Trebuchet MS" pitchFamily="34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972353" y="326865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b="1" dirty="0">
                <a:latin typeface="Trebuchet MS" pitchFamily="34" charset="0"/>
              </a:rPr>
              <a:t>SF</a:t>
            </a:r>
            <a:r>
              <a:rPr lang="de-DE" sz="1200" b="1" dirty="0">
                <a:latin typeface="Trebuchet MS" pitchFamily="34" charset="0"/>
              </a:rPr>
              <a:t>6</a:t>
            </a:r>
            <a:endParaRPr lang="en-US" b="1" dirty="0" err="1">
              <a:latin typeface="Trebuchet MS" pitchFamily="34" charset="0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3882135" y="4564222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b="1" dirty="0">
                <a:latin typeface="Trebuchet MS" pitchFamily="34" charset="0"/>
              </a:rPr>
              <a:t>NH</a:t>
            </a:r>
            <a:r>
              <a:rPr lang="de-DE" sz="1200" b="1" dirty="0">
                <a:latin typeface="Trebuchet MS" pitchFamily="34" charset="0"/>
              </a:rPr>
              <a:t>4</a:t>
            </a:r>
            <a:endParaRPr lang="en-US" b="1" dirty="0" err="1">
              <a:latin typeface="Trebuchet MS" pitchFamily="34" charset="0"/>
            </a:endParaRPr>
          </a:p>
        </p:txBody>
      </p:sp>
      <p:pic>
        <p:nvPicPr>
          <p:cNvPr id="5123" name="Picture 3" descr="C:\Users\JonasHarth\Desktop\icon_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20" y="5600177"/>
            <a:ext cx="625339" cy="6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JonasHarth\Desktop\icon_207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02" y="3443707"/>
            <a:ext cx="694307" cy="69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JonasHarth\Desktop\icon_60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87" y="4905795"/>
            <a:ext cx="621227" cy="62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2054808" y="2498265"/>
            <a:ext cx="752087" cy="758309"/>
            <a:chOff x="74076" y="1412806"/>
            <a:chExt cx="2174875" cy="2192867"/>
          </a:xfrm>
          <a:noFill/>
        </p:grpSpPr>
        <p:pic>
          <p:nvPicPr>
            <p:cNvPr id="5122" name="Picture 2" descr="C:\Users\JonasHarth\Desktop\icon_1748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6" y="1412806"/>
              <a:ext cx="2174875" cy="2174875"/>
            </a:xfrm>
            <a:prstGeom prst="rect">
              <a:avLst/>
            </a:prstGeom>
            <a:grpFill/>
            <a:extLst/>
          </p:spPr>
        </p:pic>
        <p:pic>
          <p:nvPicPr>
            <p:cNvPr id="5126" name="Picture 6" descr="C:\Users\JonasHarth\Desktop\icon_1256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95" y="2968830"/>
              <a:ext cx="636843" cy="636843"/>
            </a:xfrm>
            <a:prstGeom prst="rect">
              <a:avLst/>
            </a:prstGeom>
            <a:grpFill/>
            <a:extLst/>
          </p:spPr>
        </p:pic>
      </p:grpSp>
      <p:pic>
        <p:nvPicPr>
          <p:cNvPr id="5128" name="Picture 8" descr="C:\Users\JonasHarth\Desktop\icon_62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125" y="4207311"/>
            <a:ext cx="587196" cy="5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feld 31"/>
          <p:cNvSpPr txBox="1"/>
          <p:nvPr/>
        </p:nvSpPr>
        <p:spPr>
          <a:xfrm>
            <a:off x="3524044" y="2077856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b="1" dirty="0">
                <a:latin typeface="Trebuchet MS" pitchFamily="34" charset="0"/>
              </a:rPr>
              <a:t>Inventory</a:t>
            </a:r>
          </a:p>
        </p:txBody>
      </p:sp>
      <p:sp>
        <p:nvSpPr>
          <p:cNvPr id="44" name="Abgerundetes Rechteck 43"/>
          <p:cNvSpPr/>
          <p:nvPr/>
        </p:nvSpPr>
        <p:spPr>
          <a:xfrm>
            <a:off x="5249965" y="2067956"/>
            <a:ext cx="2392414" cy="4215740"/>
          </a:xfrm>
          <a:prstGeom prst="roundRect">
            <a:avLst>
              <a:gd name="adj" fmla="val 97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feld 45"/>
          <p:cNvSpPr txBox="1"/>
          <p:nvPr/>
        </p:nvSpPr>
        <p:spPr>
          <a:xfrm>
            <a:off x="4144990" y="1439616"/>
            <a:ext cx="1822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sz="2000" b="1" dirty="0">
                <a:latin typeface="Trebuchet MS" pitchFamily="34" charset="0"/>
              </a:rPr>
              <a:t>Classification</a:t>
            </a:r>
          </a:p>
        </p:txBody>
      </p:sp>
      <p:sp>
        <p:nvSpPr>
          <p:cNvPr id="19" name="Trapezoid 18"/>
          <p:cNvSpPr/>
          <p:nvPr/>
        </p:nvSpPr>
        <p:spPr>
          <a:xfrm flipV="1">
            <a:off x="4060961" y="1451491"/>
            <a:ext cx="2023166" cy="388222"/>
          </a:xfrm>
          <a:prstGeom prst="trapezoid">
            <a:avLst>
              <a:gd name="adj" fmla="val 3143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feld 47"/>
          <p:cNvSpPr txBox="1"/>
          <p:nvPr/>
        </p:nvSpPr>
        <p:spPr>
          <a:xfrm>
            <a:off x="5359037" y="2074167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b="1" dirty="0">
                <a:latin typeface="Trebuchet MS" pitchFamily="34" charset="0"/>
              </a:rPr>
              <a:t>Impact Categories</a:t>
            </a:r>
          </a:p>
        </p:txBody>
      </p:sp>
      <p:sp>
        <p:nvSpPr>
          <p:cNvPr id="31" name="Abgerundetes Rechteck 30"/>
          <p:cNvSpPr/>
          <p:nvPr/>
        </p:nvSpPr>
        <p:spPr>
          <a:xfrm>
            <a:off x="5512290" y="2716045"/>
            <a:ext cx="1867765" cy="347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Trebuchet MS" pitchFamily="34" charset="0"/>
              </a:rPr>
              <a:t>Global Warming</a:t>
            </a:r>
          </a:p>
        </p:txBody>
      </p:sp>
      <p:sp>
        <p:nvSpPr>
          <p:cNvPr id="50" name="Abgerundetes Rechteck 49"/>
          <p:cNvSpPr/>
          <p:nvPr/>
        </p:nvSpPr>
        <p:spPr>
          <a:xfrm>
            <a:off x="5686704" y="3279745"/>
            <a:ext cx="1521863" cy="347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Trebuchet MS" pitchFamily="34" charset="0"/>
              </a:rPr>
              <a:t>Acidification</a:t>
            </a:r>
          </a:p>
        </p:txBody>
      </p:sp>
      <p:sp>
        <p:nvSpPr>
          <p:cNvPr id="51" name="Abgerundetes Rechteck 50"/>
          <p:cNvSpPr/>
          <p:nvPr/>
        </p:nvSpPr>
        <p:spPr>
          <a:xfrm>
            <a:off x="5599496" y="3838320"/>
            <a:ext cx="1693351" cy="347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Trebuchet MS" pitchFamily="34" charset="0"/>
              </a:rPr>
              <a:t>Eutrophication</a:t>
            </a:r>
          </a:p>
        </p:txBody>
      </p:sp>
      <p:sp>
        <p:nvSpPr>
          <p:cNvPr id="52" name="Abgerundetes Rechteck 51"/>
          <p:cNvSpPr/>
          <p:nvPr/>
        </p:nvSpPr>
        <p:spPr>
          <a:xfrm>
            <a:off x="5600960" y="4390645"/>
            <a:ext cx="1693351" cy="347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sz="1600" b="1" dirty="0">
                <a:solidFill>
                  <a:schemeClr val="tx1"/>
                </a:solidFill>
                <a:latin typeface="Trebuchet MS" pitchFamily="34" charset="0"/>
              </a:rPr>
              <a:t>…</a:t>
            </a:r>
            <a:endParaRPr lang="en-US" sz="1600" b="1" dirty="0">
              <a:solidFill>
                <a:schemeClr val="tx1"/>
              </a:solidFill>
              <a:latin typeface="Trebuchet MS" pitchFamily="34" charset="0"/>
            </a:endParaRPr>
          </a:p>
        </p:txBody>
      </p:sp>
      <p:sp>
        <p:nvSpPr>
          <p:cNvPr id="65" name="Abgerundetes Rechteck 64"/>
          <p:cNvSpPr/>
          <p:nvPr/>
        </p:nvSpPr>
        <p:spPr>
          <a:xfrm>
            <a:off x="8062403" y="2067956"/>
            <a:ext cx="2392414" cy="4215740"/>
          </a:xfrm>
          <a:prstGeom prst="roundRect">
            <a:avLst>
              <a:gd name="adj" fmla="val 97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feld 65"/>
          <p:cNvSpPr txBox="1"/>
          <p:nvPr/>
        </p:nvSpPr>
        <p:spPr>
          <a:xfrm>
            <a:off x="6746253" y="1438082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sz="2000" b="1" dirty="0">
                <a:latin typeface="Trebuchet MS" pitchFamily="34" charset="0"/>
              </a:rPr>
              <a:t>Characterization</a:t>
            </a:r>
          </a:p>
        </p:txBody>
      </p:sp>
      <p:sp>
        <p:nvSpPr>
          <p:cNvPr id="67" name="Trapezoid 66"/>
          <p:cNvSpPr/>
          <p:nvPr/>
        </p:nvSpPr>
        <p:spPr>
          <a:xfrm flipV="1">
            <a:off x="6645680" y="1449516"/>
            <a:ext cx="2431028" cy="388222"/>
          </a:xfrm>
          <a:prstGeom prst="trapezoid">
            <a:avLst>
              <a:gd name="adj" fmla="val 3143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feld 67"/>
          <p:cNvSpPr txBox="1"/>
          <p:nvPr/>
        </p:nvSpPr>
        <p:spPr>
          <a:xfrm>
            <a:off x="8183312" y="208406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b="1" dirty="0">
                <a:latin typeface="Trebuchet MS" pitchFamily="34" charset="0"/>
              </a:rPr>
              <a:t>Impact Indicator</a:t>
            </a: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3104019" y="3020993"/>
            <a:ext cx="38704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/>
          <p:nvPr/>
        </p:nvCxnSpPr>
        <p:spPr>
          <a:xfrm>
            <a:off x="3104019" y="3618476"/>
            <a:ext cx="38704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3100660" y="4218005"/>
            <a:ext cx="38704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>
            <a:off x="3113250" y="4824811"/>
            <a:ext cx="38704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>
            <a:off x="3104019" y="5390924"/>
            <a:ext cx="38704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4213167" y="2677506"/>
            <a:ext cx="1237757" cy="116557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14" idx="3"/>
          </p:cNvCxnSpPr>
          <p:nvPr/>
        </p:nvCxnSpPr>
        <p:spPr>
          <a:xfrm>
            <a:off x="4729543" y="2851682"/>
            <a:ext cx="721381" cy="3794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stCxn id="22" idx="3"/>
          </p:cNvCxnSpPr>
          <p:nvPr/>
        </p:nvCxnSpPr>
        <p:spPr>
          <a:xfrm flipV="1">
            <a:off x="4287503" y="3020993"/>
            <a:ext cx="1163420" cy="7429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>
            <a:stCxn id="28" idx="3"/>
          </p:cNvCxnSpPr>
          <p:nvPr/>
        </p:nvCxnSpPr>
        <p:spPr>
          <a:xfrm flipV="1">
            <a:off x="4557769" y="3146460"/>
            <a:ext cx="954520" cy="30686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>
            <a:stCxn id="25" idx="3"/>
          </p:cNvCxnSpPr>
          <p:nvPr/>
        </p:nvCxnSpPr>
        <p:spPr>
          <a:xfrm flipV="1">
            <a:off x="4287503" y="3453322"/>
            <a:ext cx="1313456" cy="38499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/>
          <p:cNvCxnSpPr>
            <a:stCxn id="27" idx="3"/>
          </p:cNvCxnSpPr>
          <p:nvPr/>
        </p:nvCxnSpPr>
        <p:spPr>
          <a:xfrm flipV="1">
            <a:off x="4262031" y="3618477"/>
            <a:ext cx="1337465" cy="595021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>
            <a:stCxn id="26" idx="3"/>
          </p:cNvCxnSpPr>
          <p:nvPr/>
        </p:nvCxnSpPr>
        <p:spPr>
          <a:xfrm flipV="1">
            <a:off x="4776613" y="3748354"/>
            <a:ext cx="822882" cy="63041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29" idx="3"/>
          </p:cNvCxnSpPr>
          <p:nvPr/>
        </p:nvCxnSpPr>
        <p:spPr>
          <a:xfrm flipV="1">
            <a:off x="4525259" y="4218474"/>
            <a:ext cx="987030" cy="53041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/>
          <p:nvPr/>
        </p:nvCxnSpPr>
        <p:spPr>
          <a:xfrm flipV="1">
            <a:off x="4793333" y="4063561"/>
            <a:ext cx="710331" cy="327081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Abgerundetes Rechteck 84"/>
          <p:cNvSpPr/>
          <p:nvPr/>
        </p:nvSpPr>
        <p:spPr>
          <a:xfrm>
            <a:off x="8330055" y="2725000"/>
            <a:ext cx="1867765" cy="8191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Trebuchet MS" pitchFamily="34" charset="0"/>
              </a:rPr>
              <a:t>Global Warming Potential</a:t>
            </a:r>
            <a:endParaRPr lang="en-US" sz="1400" b="1" dirty="0">
              <a:solidFill>
                <a:schemeClr val="tx1"/>
              </a:solidFill>
              <a:latin typeface="Trebuchet MS" pitchFamily="34" charset="0"/>
            </a:endParaRPr>
          </a:p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sz="1400" dirty="0">
                <a:solidFill>
                  <a:schemeClr val="tx1"/>
                </a:solidFill>
                <a:latin typeface="Trebuchet MS" pitchFamily="34" charset="0"/>
              </a:rPr>
              <a:t>CO</a:t>
            </a:r>
            <a:r>
              <a:rPr lang="de-DE" sz="900" dirty="0">
                <a:solidFill>
                  <a:schemeClr val="tx1"/>
                </a:solidFill>
                <a:latin typeface="Trebuchet MS" pitchFamily="34" charset="0"/>
              </a:rPr>
              <a:t>2</a:t>
            </a:r>
            <a:r>
              <a:rPr lang="de-DE" sz="1400" dirty="0">
                <a:solidFill>
                  <a:schemeClr val="tx1"/>
                </a:solidFill>
                <a:latin typeface="Trebuchet MS" pitchFamily="34" charset="0"/>
              </a:rPr>
              <a:t>-equivalents</a:t>
            </a:r>
            <a:endParaRPr lang="en-US" sz="1600" dirty="0">
              <a:solidFill>
                <a:schemeClr val="tx1"/>
              </a:solidFill>
              <a:latin typeface="Trebuchet MS" pitchFamily="34" charset="0"/>
            </a:endParaRPr>
          </a:p>
        </p:txBody>
      </p:sp>
      <p:cxnSp>
        <p:nvCxnSpPr>
          <p:cNvPr id="80" name="Gerade Verbindung mit Pfeil 79"/>
          <p:cNvCxnSpPr/>
          <p:nvPr/>
        </p:nvCxnSpPr>
        <p:spPr>
          <a:xfrm>
            <a:off x="7363642" y="2889622"/>
            <a:ext cx="883583" cy="24496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bgerundetes Rechteck 87"/>
          <p:cNvSpPr/>
          <p:nvPr/>
        </p:nvSpPr>
        <p:spPr>
          <a:xfrm>
            <a:off x="8330055" y="3755237"/>
            <a:ext cx="1867765" cy="8191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Trebuchet MS" pitchFamily="34" charset="0"/>
              </a:rPr>
              <a:t>Acidification Potential</a:t>
            </a:r>
            <a:endParaRPr lang="en-US" sz="1400" b="1" dirty="0">
              <a:solidFill>
                <a:schemeClr val="tx1"/>
              </a:solidFill>
              <a:latin typeface="Trebuchet MS" pitchFamily="34" charset="0"/>
            </a:endParaRPr>
          </a:p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sz="1400" dirty="0">
                <a:solidFill>
                  <a:schemeClr val="tx1"/>
                </a:solidFill>
                <a:latin typeface="Trebuchet MS" pitchFamily="34" charset="0"/>
              </a:rPr>
              <a:t>SO</a:t>
            </a:r>
            <a:r>
              <a:rPr lang="de-DE" sz="900" dirty="0">
                <a:solidFill>
                  <a:schemeClr val="tx1"/>
                </a:solidFill>
                <a:latin typeface="Trebuchet MS" pitchFamily="34" charset="0"/>
              </a:rPr>
              <a:t>2</a:t>
            </a:r>
            <a:r>
              <a:rPr lang="de-DE" sz="1400" dirty="0">
                <a:solidFill>
                  <a:schemeClr val="tx1"/>
                </a:solidFill>
                <a:latin typeface="Trebuchet MS" pitchFamily="34" charset="0"/>
              </a:rPr>
              <a:t>-equivalents</a:t>
            </a:r>
            <a:endParaRPr lang="en-US" sz="1600" dirty="0">
              <a:solidFill>
                <a:schemeClr val="tx1"/>
              </a:solidFill>
              <a:latin typeface="Trebuchet MS" pitchFamily="34" charset="0"/>
            </a:endParaRPr>
          </a:p>
        </p:txBody>
      </p:sp>
      <p:cxnSp>
        <p:nvCxnSpPr>
          <p:cNvPr id="82" name="Gerade Verbindung mit Pfeil 81"/>
          <p:cNvCxnSpPr>
            <a:stCxn id="50" idx="3"/>
          </p:cNvCxnSpPr>
          <p:nvPr/>
        </p:nvCxnSpPr>
        <p:spPr>
          <a:xfrm>
            <a:off x="7208566" y="3453322"/>
            <a:ext cx="1038658" cy="732152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bgerundetes Rechteck 90"/>
          <p:cNvSpPr/>
          <p:nvPr/>
        </p:nvSpPr>
        <p:spPr>
          <a:xfrm>
            <a:off x="8330055" y="4790553"/>
            <a:ext cx="1867765" cy="8191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en-US" sz="1600" b="1" dirty="0">
                <a:solidFill>
                  <a:schemeClr val="tx1"/>
                </a:solidFill>
                <a:latin typeface="Trebuchet MS" pitchFamily="34" charset="0"/>
              </a:rPr>
              <a:t>Eutrophication Potential</a:t>
            </a:r>
            <a:endParaRPr lang="en-US" sz="1400" b="1" dirty="0">
              <a:solidFill>
                <a:schemeClr val="tx1"/>
              </a:solidFill>
              <a:latin typeface="Trebuchet MS" pitchFamily="34" charset="0"/>
            </a:endParaRPr>
          </a:p>
          <a:p>
            <a:pPr marL="57150" algn="ctr">
              <a:spcBef>
                <a:spcPct val="20000"/>
              </a:spcBef>
              <a:buClr>
                <a:srgbClr val="0F892E"/>
              </a:buClr>
              <a:buSzPct val="100000"/>
            </a:pPr>
            <a:r>
              <a:rPr lang="de-DE" sz="1400" dirty="0">
                <a:solidFill>
                  <a:schemeClr val="tx1"/>
                </a:solidFill>
                <a:latin typeface="Trebuchet MS" pitchFamily="34" charset="0"/>
              </a:rPr>
              <a:t>PO</a:t>
            </a:r>
            <a:r>
              <a:rPr lang="de-DE" sz="900" dirty="0">
                <a:solidFill>
                  <a:schemeClr val="tx1"/>
                </a:solidFill>
                <a:latin typeface="Trebuchet MS" pitchFamily="34" charset="0"/>
              </a:rPr>
              <a:t>4</a:t>
            </a:r>
            <a:r>
              <a:rPr lang="de-DE" sz="1400" dirty="0">
                <a:solidFill>
                  <a:schemeClr val="tx1"/>
                </a:solidFill>
                <a:latin typeface="Trebuchet MS" pitchFamily="34" charset="0"/>
              </a:rPr>
              <a:t>-equivalents</a:t>
            </a:r>
            <a:endParaRPr lang="en-US" sz="1600" dirty="0">
              <a:solidFill>
                <a:schemeClr val="tx1"/>
              </a:solidFill>
              <a:latin typeface="Trebuchet MS" pitchFamily="34" charset="0"/>
            </a:endParaRPr>
          </a:p>
        </p:txBody>
      </p:sp>
      <p:cxnSp>
        <p:nvCxnSpPr>
          <p:cNvPr id="84" name="Gerade Verbindung mit Pfeil 83"/>
          <p:cNvCxnSpPr>
            <a:stCxn id="51" idx="3"/>
          </p:cNvCxnSpPr>
          <p:nvPr/>
        </p:nvCxnSpPr>
        <p:spPr>
          <a:xfrm>
            <a:off x="7292846" y="4011897"/>
            <a:ext cx="954378" cy="118824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683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eschweifte Klammer links 4"/>
          <p:cNvSpPr/>
          <p:nvPr/>
        </p:nvSpPr>
        <p:spPr>
          <a:xfrm>
            <a:off x="2325869" y="1570213"/>
            <a:ext cx="189187" cy="34053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3" name="Geschweifte Klammer links 12"/>
          <p:cNvSpPr/>
          <p:nvPr/>
        </p:nvSpPr>
        <p:spPr>
          <a:xfrm>
            <a:off x="2325869" y="1988104"/>
            <a:ext cx="189187" cy="48222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4" name="Geschweifte Klammer links 13"/>
          <p:cNvSpPr/>
          <p:nvPr/>
        </p:nvSpPr>
        <p:spPr>
          <a:xfrm>
            <a:off x="2325869" y="2574579"/>
            <a:ext cx="189187" cy="65249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5" name="Geschweifte Klammer links 14"/>
          <p:cNvSpPr/>
          <p:nvPr/>
        </p:nvSpPr>
        <p:spPr>
          <a:xfrm>
            <a:off x="2325869" y="3331326"/>
            <a:ext cx="189187" cy="94573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6" name="Geschweifte Klammer links 15"/>
          <p:cNvSpPr/>
          <p:nvPr/>
        </p:nvSpPr>
        <p:spPr>
          <a:xfrm>
            <a:off x="2325866" y="4352833"/>
            <a:ext cx="189187" cy="67151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17" name="Geschweifte Klammer links 16"/>
          <p:cNvSpPr/>
          <p:nvPr/>
        </p:nvSpPr>
        <p:spPr>
          <a:xfrm>
            <a:off x="2325869" y="5095536"/>
            <a:ext cx="189187" cy="761227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6" name="Textfeld 5"/>
          <p:cNvSpPr txBox="1"/>
          <p:nvPr/>
        </p:nvSpPr>
        <p:spPr>
          <a:xfrm>
            <a:off x="983432" y="1530642"/>
            <a:ext cx="144747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60" dirty="0"/>
              <a:t>Spatial Units </a:t>
            </a:r>
          </a:p>
          <a:p>
            <a:r>
              <a:rPr lang="en-GB" sz="1260" dirty="0"/>
              <a:t>(e.g. City districts)</a:t>
            </a:r>
            <a:endParaRPr lang="en-US" sz="1260" dirty="0"/>
          </a:p>
        </p:txBody>
      </p:sp>
      <p:sp>
        <p:nvSpPr>
          <p:cNvPr id="18" name="Textfeld 17"/>
          <p:cNvSpPr txBox="1"/>
          <p:nvPr/>
        </p:nvSpPr>
        <p:spPr>
          <a:xfrm>
            <a:off x="1719887" y="2114948"/>
            <a:ext cx="70057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60" dirty="0"/>
              <a:t>Water</a:t>
            </a:r>
            <a:endParaRPr lang="en-US" sz="1260" dirty="0"/>
          </a:p>
        </p:txBody>
      </p:sp>
      <p:sp>
        <p:nvSpPr>
          <p:cNvPr id="19" name="Textfeld 18"/>
          <p:cNvSpPr txBox="1"/>
          <p:nvPr/>
        </p:nvSpPr>
        <p:spPr>
          <a:xfrm>
            <a:off x="1378211" y="2766844"/>
            <a:ext cx="104225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60" dirty="0"/>
              <a:t>Wastewater</a:t>
            </a:r>
            <a:endParaRPr lang="en-US" sz="1260" dirty="0"/>
          </a:p>
        </p:txBody>
      </p:sp>
      <p:sp>
        <p:nvSpPr>
          <p:cNvPr id="20" name="Textfeld 19"/>
          <p:cNvSpPr txBox="1"/>
          <p:nvPr/>
        </p:nvSpPr>
        <p:spPr>
          <a:xfrm>
            <a:off x="1719887" y="3667668"/>
            <a:ext cx="70057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60" dirty="0"/>
              <a:t>Energy</a:t>
            </a:r>
            <a:endParaRPr lang="en-US" sz="1260" dirty="0"/>
          </a:p>
        </p:txBody>
      </p:sp>
      <p:sp>
        <p:nvSpPr>
          <p:cNvPr id="21" name="Textfeld 20"/>
          <p:cNvSpPr txBox="1"/>
          <p:nvPr/>
        </p:nvSpPr>
        <p:spPr>
          <a:xfrm>
            <a:off x="1719887" y="4553446"/>
            <a:ext cx="700573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60" dirty="0"/>
              <a:t>Waste</a:t>
            </a:r>
            <a:endParaRPr lang="en-US" sz="1260" dirty="0"/>
          </a:p>
        </p:txBody>
      </p:sp>
      <p:sp>
        <p:nvSpPr>
          <p:cNvPr id="22" name="Textfeld 21"/>
          <p:cNvSpPr txBox="1"/>
          <p:nvPr/>
        </p:nvSpPr>
        <p:spPr>
          <a:xfrm>
            <a:off x="1019899" y="5356122"/>
            <a:ext cx="144747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60" dirty="0"/>
              <a:t>Food/Agriculture</a:t>
            </a:r>
            <a:endParaRPr lang="en-US" sz="1260" dirty="0"/>
          </a:p>
        </p:txBody>
      </p:sp>
      <p:sp>
        <p:nvSpPr>
          <p:cNvPr id="23" name="Rechteck 22"/>
          <p:cNvSpPr/>
          <p:nvPr/>
        </p:nvSpPr>
        <p:spPr>
          <a:xfrm>
            <a:off x="1019899" y="1563960"/>
            <a:ext cx="7813004" cy="4480465"/>
          </a:xfrm>
          <a:prstGeom prst="rect">
            <a:avLst/>
          </a:prstGeom>
          <a:solidFill>
            <a:schemeClr val="accent5">
              <a:lumMod val="20000"/>
              <a:lumOff val="80000"/>
              <a:alpha val="0"/>
            </a:schemeClr>
          </a:solidFill>
          <a:ln w="25400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60" y="1525522"/>
            <a:ext cx="5740400" cy="4567774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6468464" y="1570215"/>
            <a:ext cx="2364439" cy="5909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sz="1620" dirty="0"/>
              <a:t>Extract of RP-Simulator block library</a:t>
            </a:r>
            <a:endParaRPr lang="en-US" sz="1620" dirty="0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2"/>
          <a:srcRect l="13513" t="27413" r="53515" b="61201"/>
          <a:stretch/>
        </p:blipFill>
        <p:spPr>
          <a:xfrm>
            <a:off x="5435828" y="4138555"/>
            <a:ext cx="4003056" cy="1100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3" name="Ellipse 2"/>
          <p:cNvSpPr/>
          <p:nvPr/>
        </p:nvSpPr>
        <p:spPr>
          <a:xfrm>
            <a:off x="3026438" y="2766845"/>
            <a:ext cx="2155945" cy="56448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4712554" y="3304165"/>
            <a:ext cx="723271" cy="868794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el 1"/>
          <p:cNvSpPr txBox="1">
            <a:spLocks/>
          </p:cNvSpPr>
          <p:nvPr/>
        </p:nvSpPr>
        <p:spPr>
          <a:xfrm>
            <a:off x="479376" y="477207"/>
            <a:ext cx="8427721" cy="635326"/>
          </a:xfrm>
          <a:prstGeom prst="rect">
            <a:avLst/>
          </a:prstGeom>
        </p:spPr>
        <p:txBody>
          <a:bodyPr vert="horz" lIns="98755" tIns="49378" rIns="98755" bIns="49378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Rapid </a:t>
            </a:r>
            <a:r>
              <a:rPr lang="de-DE" sz="2800" b="1" dirty="0" err="1"/>
              <a:t>Planning</a:t>
            </a:r>
            <a:r>
              <a:rPr lang="de-DE" sz="2800" b="1" dirty="0"/>
              <a:t> – </a:t>
            </a:r>
            <a:r>
              <a:rPr lang="de-DE" sz="2800" b="1" dirty="0" err="1"/>
              <a:t>build</a:t>
            </a:r>
            <a:r>
              <a:rPr lang="de-DE" sz="2800" b="1" dirty="0"/>
              <a:t> a </a:t>
            </a:r>
            <a:r>
              <a:rPr lang="de-DE" sz="2800" b="1" dirty="0" err="1"/>
              <a:t>model</a:t>
            </a:r>
            <a:r>
              <a:rPr lang="de-DE" sz="2800" b="1" dirty="0"/>
              <a:t> </a:t>
            </a:r>
            <a:r>
              <a:rPr lang="de-DE" sz="2800" b="1" dirty="0" err="1"/>
              <a:t>of</a:t>
            </a:r>
            <a:r>
              <a:rPr lang="de-DE" sz="2800" b="1" dirty="0"/>
              <a:t> </a:t>
            </a:r>
            <a:r>
              <a:rPr lang="de-DE" sz="2800" b="1" dirty="0" err="1"/>
              <a:t>your</a:t>
            </a:r>
            <a:r>
              <a:rPr lang="de-DE" sz="2800" b="1" dirty="0"/>
              <a:t> </a:t>
            </a:r>
            <a:r>
              <a:rPr lang="de-DE" sz="2800" b="1" dirty="0" err="1"/>
              <a:t>city</a:t>
            </a:r>
            <a:endParaRPr lang="de-DE" sz="2800" b="1" dirty="0"/>
          </a:p>
        </p:txBody>
      </p:sp>
      <p:sp>
        <p:nvSpPr>
          <p:cNvPr id="4" name="Rechteck 3"/>
          <p:cNvSpPr/>
          <p:nvPr/>
        </p:nvSpPr>
        <p:spPr>
          <a:xfrm>
            <a:off x="1106510" y="1988104"/>
            <a:ext cx="1132742" cy="3965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755" tIns="49378" rIns="98755" bIns="49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44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956" y="3571944"/>
            <a:ext cx="583200" cy="5832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108" y="4486902"/>
            <a:ext cx="583200" cy="585211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108" y="5238621"/>
            <a:ext cx="583200" cy="583200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512" y="2686245"/>
            <a:ext cx="583200" cy="585211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108" y="1988105"/>
            <a:ext cx="583200" cy="6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8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6453267" y="4479545"/>
            <a:ext cx="4403580" cy="313127"/>
          </a:xfrm>
          <a:prstGeom prst="rect">
            <a:avLst/>
          </a:prstGeom>
          <a:solidFill>
            <a:srgbClr val="E94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44"/>
          </a:p>
        </p:txBody>
      </p:sp>
      <p:sp>
        <p:nvSpPr>
          <p:cNvPr id="6" name="Textfeld 5"/>
          <p:cNvSpPr txBox="1"/>
          <p:nvPr/>
        </p:nvSpPr>
        <p:spPr>
          <a:xfrm>
            <a:off x="6486474" y="4461596"/>
            <a:ext cx="395126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20" dirty="0">
                <a:solidFill>
                  <a:schemeClr val="bg1"/>
                </a:solidFill>
              </a:rPr>
              <a:t>Constructed Wetland</a:t>
            </a:r>
          </a:p>
        </p:txBody>
      </p:sp>
      <p:sp>
        <p:nvSpPr>
          <p:cNvPr id="9" name="Interaktive Schaltfläche: Zurückkehren 8">
            <a:hlinkClick r:id="" action="ppaction://hlinkshowjump?jump=lastslideviewed" highlightClick="1"/>
          </p:cNvPr>
          <p:cNvSpPr/>
          <p:nvPr/>
        </p:nvSpPr>
        <p:spPr>
          <a:xfrm>
            <a:off x="10249428" y="4480316"/>
            <a:ext cx="312358" cy="312356"/>
          </a:xfrm>
          <a:prstGeom prst="actionButtonReturn">
            <a:avLst/>
          </a:prstGeom>
          <a:solidFill>
            <a:srgbClr val="E94F3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44"/>
          </a:p>
        </p:txBody>
      </p:sp>
      <p:sp>
        <p:nvSpPr>
          <p:cNvPr id="12" name="Rechteck 11"/>
          <p:cNvSpPr/>
          <p:nvPr/>
        </p:nvSpPr>
        <p:spPr>
          <a:xfrm>
            <a:off x="4360172" y="5354335"/>
            <a:ext cx="1327608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80" dirty="0">
                <a:solidFill>
                  <a:schemeClr val="bg1"/>
                </a:solidFill>
              </a:rPr>
              <a:t>https://www.ots.at/</a:t>
            </a:r>
          </a:p>
        </p:txBody>
      </p:sp>
      <p:sp>
        <p:nvSpPr>
          <p:cNvPr id="15" name="Rechteck 14"/>
          <p:cNvSpPr/>
          <p:nvPr/>
        </p:nvSpPr>
        <p:spPr>
          <a:xfrm>
            <a:off x="8462108" y="4146441"/>
            <a:ext cx="267445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80" dirty="0">
                <a:solidFill>
                  <a:schemeClr val="bg1"/>
                </a:solidFill>
              </a:rPr>
              <a:t> https://www.energieagentur.nrw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863473" y="250224"/>
            <a:ext cx="9192967" cy="635326"/>
          </a:xfrm>
        </p:spPr>
        <p:txBody>
          <a:bodyPr>
            <a:noAutofit/>
          </a:bodyPr>
          <a:lstStyle/>
          <a:p>
            <a:r>
              <a:rPr lang="de-DE" dirty="0"/>
              <a:t>Rapid </a:t>
            </a:r>
            <a:r>
              <a:rPr lang="de-DE" dirty="0" err="1"/>
              <a:t>Planning</a:t>
            </a:r>
            <a:r>
              <a:rPr lang="de-DE" dirty="0"/>
              <a:t> – </a:t>
            </a:r>
            <a:r>
              <a:rPr lang="de-DE" dirty="0" err="1">
                <a:solidFill>
                  <a:srgbClr val="E94F35"/>
                </a:solidFill>
                <a:latin typeface="Calibri" panose="020F0502020204030204" pitchFamily="34" charset="0"/>
              </a:rPr>
              <a:t>Example</a:t>
            </a:r>
            <a:r>
              <a:rPr lang="de-DE" dirty="0">
                <a:solidFill>
                  <a:srgbClr val="E94F35"/>
                </a:solidFill>
                <a:latin typeface="Calibri" panose="020F0502020204030204" pitchFamily="34" charset="0"/>
              </a:rPr>
              <a:t>: Module „</a:t>
            </a:r>
            <a:r>
              <a:rPr lang="de-DE" dirty="0" err="1">
                <a:solidFill>
                  <a:srgbClr val="E94F35"/>
                </a:solidFill>
                <a:latin typeface="Calibri" panose="020F0502020204030204" pitchFamily="34" charset="0"/>
              </a:rPr>
              <a:t>Constructed</a:t>
            </a:r>
            <a:r>
              <a:rPr lang="de-DE" dirty="0">
                <a:solidFill>
                  <a:srgbClr val="E94F35"/>
                </a:solidFill>
                <a:latin typeface="Calibri" panose="020F0502020204030204" pitchFamily="34" charset="0"/>
              </a:rPr>
              <a:t> </a:t>
            </a:r>
            <a:r>
              <a:rPr lang="de-DE" dirty="0" err="1">
                <a:solidFill>
                  <a:srgbClr val="E94F35"/>
                </a:solidFill>
                <a:latin typeface="Calibri" panose="020F0502020204030204" pitchFamily="34" charset="0"/>
              </a:rPr>
              <a:t>Wetland</a:t>
            </a:r>
            <a:r>
              <a:rPr lang="de-DE" dirty="0">
                <a:solidFill>
                  <a:srgbClr val="E94F35"/>
                </a:solidFill>
                <a:latin typeface="Calibri" panose="020F0502020204030204" pitchFamily="34" charset="0"/>
              </a:rPr>
              <a:t>“</a:t>
            </a:r>
            <a:endParaRPr lang="de-DE" dirty="0"/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 rotWithShape="1">
          <a:blip r:embed="rId2"/>
          <a:srcRect l="34853" t="28589" r="54076" b="62643"/>
          <a:stretch/>
        </p:blipFill>
        <p:spPr>
          <a:xfrm>
            <a:off x="3363248" y="2011957"/>
            <a:ext cx="1701377" cy="964014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65" y="1484784"/>
            <a:ext cx="5284858" cy="297681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03" y="3703378"/>
            <a:ext cx="5095284" cy="1789458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>
          <a:xfrm flipH="1">
            <a:off x="3646359" y="3115027"/>
            <a:ext cx="5689" cy="562380"/>
          </a:xfrm>
          <a:prstGeom prst="straightConnector1">
            <a:avLst/>
          </a:prstGeom>
          <a:ln w="57150">
            <a:solidFill>
              <a:srgbClr val="37AAC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72" y="1523783"/>
            <a:ext cx="1079191" cy="108291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72" y="2475881"/>
            <a:ext cx="1079191" cy="1079191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60" y="1800185"/>
            <a:ext cx="1227588" cy="1288876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b="20836"/>
          <a:stretch/>
        </p:blipFill>
        <p:spPr bwMode="auto">
          <a:xfrm>
            <a:off x="10818698" y="5733256"/>
            <a:ext cx="795290" cy="479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4"/>
          <a:stretch/>
        </p:blipFill>
        <p:spPr bwMode="auto">
          <a:xfrm>
            <a:off x="10200456" y="5805264"/>
            <a:ext cx="618242" cy="46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918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/>
          <a:stretch/>
        </p:blipFill>
        <p:spPr>
          <a:xfrm>
            <a:off x="7929112" y="3696682"/>
            <a:ext cx="3327119" cy="204904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6309679" y="5861771"/>
            <a:ext cx="5640286" cy="347918"/>
          </a:xfrm>
          <a:prstGeom prst="rect">
            <a:avLst/>
          </a:prstGeom>
          <a:solidFill>
            <a:srgbClr val="E94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60"/>
          </a:p>
        </p:txBody>
      </p:sp>
      <p:sp>
        <p:nvSpPr>
          <p:cNvPr id="6" name="Textfeld 5"/>
          <p:cNvSpPr txBox="1"/>
          <p:nvPr/>
        </p:nvSpPr>
        <p:spPr>
          <a:xfrm>
            <a:off x="6518839" y="5835201"/>
            <a:ext cx="564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Primary Agriculture - wetlands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67408" y="357737"/>
            <a:ext cx="9577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+mj-lt"/>
              </a:rPr>
              <a:t>Rapid </a:t>
            </a:r>
            <a:r>
              <a:rPr lang="de-DE" sz="2800" b="1" dirty="0" err="1">
                <a:latin typeface="+mj-lt"/>
              </a:rPr>
              <a:t>Planning</a:t>
            </a:r>
            <a:r>
              <a:rPr lang="de-DE" sz="2800" b="1" dirty="0">
                <a:latin typeface="+mj-lt"/>
              </a:rPr>
              <a:t> – </a:t>
            </a:r>
            <a:r>
              <a:rPr lang="de-DE" sz="2800" b="1" dirty="0" err="1">
                <a:solidFill>
                  <a:srgbClr val="E94F35"/>
                </a:solidFill>
                <a:latin typeface="+mj-lt"/>
              </a:rPr>
              <a:t>Example</a:t>
            </a:r>
            <a:r>
              <a:rPr lang="de-DE" sz="2800" b="1" dirty="0">
                <a:solidFill>
                  <a:srgbClr val="E94F35"/>
                </a:solidFill>
                <a:latin typeface="+mj-lt"/>
              </a:rPr>
              <a:t>: Module „</a:t>
            </a:r>
            <a:r>
              <a:rPr lang="de-DE" sz="2800" b="1" dirty="0" err="1">
                <a:solidFill>
                  <a:srgbClr val="E94F35"/>
                </a:solidFill>
                <a:latin typeface="+mj-lt"/>
              </a:rPr>
              <a:t>Agriculture</a:t>
            </a:r>
            <a:r>
              <a:rPr lang="de-DE" sz="2800" b="1" dirty="0">
                <a:solidFill>
                  <a:srgbClr val="E94F35"/>
                </a:solidFill>
                <a:latin typeface="+mj-lt"/>
              </a:rPr>
              <a:t>“</a:t>
            </a:r>
            <a:endParaRPr lang="en-US" sz="2800" b="1" dirty="0">
              <a:latin typeface="+mj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378" y="1903207"/>
            <a:ext cx="1079191" cy="107919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79" y="3812500"/>
            <a:ext cx="1434618" cy="150845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569" y="1598128"/>
            <a:ext cx="1079191" cy="108291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29"/>
          <a:stretch/>
        </p:blipFill>
        <p:spPr>
          <a:xfrm>
            <a:off x="7789003" y="1224891"/>
            <a:ext cx="3414619" cy="187643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6204436" y="3126326"/>
            <a:ext cx="5640286" cy="347918"/>
          </a:xfrm>
          <a:prstGeom prst="rect">
            <a:avLst/>
          </a:prstGeom>
          <a:solidFill>
            <a:srgbClr val="E94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60"/>
          </a:p>
        </p:txBody>
      </p:sp>
      <p:sp>
        <p:nvSpPr>
          <p:cNvPr id="14" name="Textfeld 13"/>
          <p:cNvSpPr txBox="1"/>
          <p:nvPr/>
        </p:nvSpPr>
        <p:spPr>
          <a:xfrm>
            <a:off x="6204436" y="3140678"/>
            <a:ext cx="564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Primary Agriculture - hillsides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4793841" y="2434124"/>
            <a:ext cx="1044176" cy="1169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6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" b="12719"/>
          <a:stretch/>
        </p:blipFill>
        <p:spPr>
          <a:xfrm>
            <a:off x="587969" y="3367863"/>
            <a:ext cx="3707832" cy="2397732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839416" y="5905535"/>
            <a:ext cx="431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Secondary Agriculture</a:t>
            </a: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64" y="3752012"/>
            <a:ext cx="1421700" cy="149268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36" y="1357112"/>
            <a:ext cx="1469552" cy="1545191"/>
          </a:xfrm>
          <a:prstGeom prst="rect">
            <a:avLst/>
          </a:prstGeom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4"/>
          <a:stretch/>
        </p:blipFill>
        <p:spPr bwMode="auto">
          <a:xfrm>
            <a:off x="5528896" y="5821977"/>
            <a:ext cx="618242" cy="46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8F7C17E2-FCA5-4284-91BC-7EA983433194}"/>
              </a:ext>
            </a:extLst>
          </p:cNvPr>
          <p:cNvSpPr txBox="1"/>
          <p:nvPr/>
        </p:nvSpPr>
        <p:spPr>
          <a:xfrm>
            <a:off x="564150" y="6003929"/>
            <a:ext cx="564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Primary Agriculture - wetlands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6350C29-7394-4117-83BB-48FF6E4DE2A1}"/>
              </a:ext>
            </a:extLst>
          </p:cNvPr>
          <p:cNvSpPr/>
          <p:nvPr/>
        </p:nvSpPr>
        <p:spPr>
          <a:xfrm>
            <a:off x="454828" y="5916242"/>
            <a:ext cx="4993100" cy="347918"/>
          </a:xfrm>
          <a:prstGeom prst="rect">
            <a:avLst/>
          </a:prstGeom>
          <a:solidFill>
            <a:srgbClr val="E94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Secondary Agriculture - wetlands</a:t>
            </a:r>
          </a:p>
        </p:txBody>
      </p:sp>
    </p:spTree>
    <p:extLst>
      <p:ext uri="{BB962C8B-B14F-4D97-AF65-F5344CB8AC3E}">
        <p14:creationId xmlns:p14="http://schemas.microsoft.com/office/powerpoint/2010/main" val="3738146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271464" y="1393313"/>
            <a:ext cx="778496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5" indent="-257165">
              <a:buFont typeface="Arial" panose="020B0604020202020204" pitchFamily="34" charset="0"/>
              <a:buChar char="•"/>
            </a:pPr>
            <a:endParaRPr lang="en-GB" sz="1620" b="1" dirty="0">
              <a:latin typeface="Klavika Regular" panose="020B0506040000020004" pitchFamily="34" charset="0"/>
            </a:endParaRPr>
          </a:p>
          <a:p>
            <a:r>
              <a:rPr lang="en-GB" sz="1620" b="1" dirty="0">
                <a:latin typeface="Klavika Regular" panose="020B0506040000020004" pitchFamily="34" charset="0"/>
              </a:rPr>
              <a:t>Here: Trans-sectoral scenario</a:t>
            </a:r>
            <a:endParaRPr lang="es-ES" sz="1620" dirty="0">
              <a:latin typeface="Klavika Regular" panose="020B0506040000020004" pitchFamily="34" charset="0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1775520" y="1916832"/>
            <a:ext cx="8324350" cy="4333730"/>
            <a:chOff x="157685" y="1963550"/>
            <a:chExt cx="9249279" cy="4815256"/>
          </a:xfrm>
        </p:grpSpPr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5417" y="2914389"/>
              <a:ext cx="5603028" cy="3837459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0810" y="4754870"/>
              <a:ext cx="3177362" cy="202393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685" y="1963550"/>
              <a:ext cx="4482000" cy="27133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7" name="Grafik 26"/>
            <p:cNvPicPr>
              <a:picLocks noChangeAspect="1"/>
            </p:cNvPicPr>
            <p:nvPr/>
          </p:nvPicPr>
          <p:blipFill rotWithShape="1">
            <a:blip r:embed="rId5"/>
            <a:srcRect r="13992"/>
            <a:stretch/>
          </p:blipFill>
          <p:spPr>
            <a:xfrm>
              <a:off x="2753957" y="2174347"/>
              <a:ext cx="6390043" cy="3634725"/>
            </a:xfrm>
            <a:prstGeom prst="rect">
              <a:avLst/>
            </a:prstGeom>
          </p:spPr>
        </p:pic>
        <p:sp>
          <p:nvSpPr>
            <p:cNvPr id="28" name="Textfeld 27"/>
            <p:cNvSpPr txBox="1"/>
            <p:nvPr/>
          </p:nvSpPr>
          <p:spPr>
            <a:xfrm>
              <a:off x="5694198" y="3128701"/>
              <a:ext cx="3712766" cy="2180085"/>
            </a:xfrm>
            <a:prstGeom prst="rect">
              <a:avLst/>
            </a:prstGeom>
            <a:solidFill>
              <a:srgbClr val="E94F35">
                <a:alpha val="63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GB" sz="1350" b="1" dirty="0"/>
                <a:t>Output data:</a:t>
              </a:r>
            </a:p>
            <a:p>
              <a:endParaRPr lang="en-GB" sz="1350" b="1" dirty="0"/>
            </a:p>
            <a:p>
              <a:pPr marL="257165" indent="-257165">
                <a:buFont typeface="Arial" panose="020B0604020202020204" pitchFamily="34" charset="0"/>
                <a:buChar char="•"/>
              </a:pPr>
              <a:r>
                <a:rPr lang="en-GB" sz="1350" dirty="0"/>
                <a:t>Flows, concentrations of each flux in the system</a:t>
              </a:r>
            </a:p>
            <a:p>
              <a:pPr marL="257165" indent="-257165">
                <a:buFont typeface="Arial" panose="020B0604020202020204" pitchFamily="34" charset="0"/>
                <a:buChar char="•"/>
              </a:pPr>
              <a:r>
                <a:rPr lang="en-GB" sz="1350" dirty="0"/>
                <a:t>Environmental information:</a:t>
              </a:r>
            </a:p>
            <a:p>
              <a:pPr marL="668628" lvl="1" indent="-257165">
                <a:buFont typeface="Arial" panose="020B0604020202020204" pitchFamily="34" charset="0"/>
                <a:buChar char="•"/>
              </a:pPr>
              <a:r>
                <a:rPr lang="en-GB" sz="1350" dirty="0"/>
                <a:t>Greenhouse Gas emissions, </a:t>
              </a:r>
              <a:r>
                <a:rPr lang="x-none" sz="1350" dirty="0"/>
                <a:t>…</a:t>
              </a:r>
              <a:endParaRPr lang="en-GB" sz="1350" dirty="0"/>
            </a:p>
            <a:p>
              <a:pPr marL="668628" lvl="1" indent="-257165">
                <a:buFont typeface="Arial" panose="020B0604020202020204" pitchFamily="34" charset="0"/>
                <a:buChar char="•"/>
              </a:pPr>
              <a:r>
                <a:rPr lang="en-GB" sz="1350" dirty="0"/>
                <a:t>Energy consumptions</a:t>
              </a:r>
            </a:p>
            <a:p>
              <a:pPr marL="257165" indent="-257165">
                <a:buFont typeface="Arial" panose="020B0604020202020204" pitchFamily="34" charset="0"/>
                <a:buChar char="•"/>
              </a:pPr>
              <a:r>
                <a:rPr lang="en-GB" sz="1350" dirty="0"/>
                <a:t>Area demands</a:t>
              </a:r>
            </a:p>
            <a:p>
              <a:pPr marL="257165" indent="-257165">
                <a:buFont typeface="Arial" panose="020B0604020202020204" pitchFamily="34" charset="0"/>
                <a:buChar char="•"/>
              </a:pPr>
              <a:r>
                <a:rPr lang="en-GB" sz="1350" dirty="0"/>
                <a:t>Import needs, </a:t>
              </a:r>
              <a:r>
                <a:rPr lang="x-none" sz="1350" dirty="0"/>
                <a:t>……</a:t>
              </a:r>
              <a:endParaRPr lang="en-US" sz="1350" dirty="0"/>
            </a:p>
          </p:txBody>
        </p:sp>
      </p:grpSp>
      <p:sp>
        <p:nvSpPr>
          <p:cNvPr id="10" name="Titel 1"/>
          <p:cNvSpPr txBox="1">
            <a:spLocks/>
          </p:cNvSpPr>
          <p:nvPr/>
        </p:nvSpPr>
        <p:spPr>
          <a:xfrm>
            <a:off x="879457" y="228600"/>
            <a:ext cx="8427721" cy="635326"/>
          </a:xfrm>
          <a:prstGeom prst="rect">
            <a:avLst/>
          </a:prstGeom>
        </p:spPr>
        <p:txBody>
          <a:bodyPr vert="horz" lIns="98755" tIns="49378" rIns="98755" bIns="49378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Rapid </a:t>
            </a:r>
            <a:r>
              <a:rPr lang="de-DE" sz="2800" b="1" dirty="0" err="1"/>
              <a:t>Planning</a:t>
            </a:r>
            <a:r>
              <a:rPr lang="de-DE" sz="2800" b="1" dirty="0"/>
              <a:t> – </a:t>
            </a:r>
            <a:r>
              <a:rPr lang="de-DE" sz="2800" b="1" dirty="0">
                <a:solidFill>
                  <a:srgbClr val="E94F35"/>
                </a:solidFill>
              </a:rPr>
              <a:t>Scenario </a:t>
            </a:r>
            <a:r>
              <a:rPr lang="de-DE" sz="2800" b="1" dirty="0" err="1">
                <a:solidFill>
                  <a:srgbClr val="E94F35"/>
                </a:solidFill>
              </a:rPr>
              <a:t>simulation</a:t>
            </a:r>
            <a:r>
              <a:rPr lang="de-DE" sz="2800" b="1" dirty="0">
                <a:solidFill>
                  <a:srgbClr val="E94F35"/>
                </a:solidFill>
              </a:rPr>
              <a:t> </a:t>
            </a:r>
            <a:r>
              <a:rPr lang="de-DE" sz="2800" b="1" dirty="0" err="1">
                <a:solidFill>
                  <a:srgbClr val="E94F35"/>
                </a:solidFill>
              </a:rPr>
              <a:t>for</a:t>
            </a:r>
            <a:r>
              <a:rPr lang="de-DE" sz="2800" b="1" dirty="0">
                <a:solidFill>
                  <a:srgbClr val="E94F35"/>
                </a:solidFill>
              </a:rPr>
              <a:t> Kigali</a:t>
            </a:r>
            <a:endParaRPr lang="en-US" sz="2800" b="1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b="20836"/>
          <a:stretch/>
        </p:blipFill>
        <p:spPr bwMode="auto">
          <a:xfrm>
            <a:off x="10806412" y="5716855"/>
            <a:ext cx="795290" cy="479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197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>
          <a:xfrm>
            <a:off x="879457" y="228600"/>
            <a:ext cx="8427721" cy="635326"/>
          </a:xfrm>
          <a:prstGeom prst="rect">
            <a:avLst/>
          </a:prstGeom>
        </p:spPr>
        <p:txBody>
          <a:bodyPr vert="horz" lIns="98755" tIns="49378" rIns="98755" bIns="49378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b="1" dirty="0"/>
              <a:t>Rapid </a:t>
            </a:r>
            <a:r>
              <a:rPr lang="de-DE" sz="2800" b="1" dirty="0" err="1"/>
              <a:t>Planning</a:t>
            </a:r>
            <a:r>
              <a:rPr lang="de-DE" sz="2800" b="1" dirty="0"/>
              <a:t> – </a:t>
            </a:r>
            <a:r>
              <a:rPr lang="de-DE" sz="2800" b="1" dirty="0">
                <a:solidFill>
                  <a:srgbClr val="E94F35"/>
                </a:solidFill>
              </a:rPr>
              <a:t>Scenario </a:t>
            </a:r>
            <a:r>
              <a:rPr lang="de-DE" sz="2800" b="1" dirty="0" err="1">
                <a:solidFill>
                  <a:srgbClr val="E94F35"/>
                </a:solidFill>
              </a:rPr>
              <a:t>simulation</a:t>
            </a:r>
            <a:r>
              <a:rPr lang="de-DE" sz="2800" b="1" dirty="0">
                <a:solidFill>
                  <a:srgbClr val="E94F35"/>
                </a:solidFill>
              </a:rPr>
              <a:t> </a:t>
            </a:r>
            <a:r>
              <a:rPr lang="de-DE" sz="2800" b="1" dirty="0" err="1">
                <a:solidFill>
                  <a:srgbClr val="E94F35"/>
                </a:solidFill>
              </a:rPr>
              <a:t>for</a:t>
            </a:r>
            <a:r>
              <a:rPr lang="de-DE" sz="2800" b="1" dirty="0">
                <a:solidFill>
                  <a:srgbClr val="E94F35"/>
                </a:solidFill>
              </a:rPr>
              <a:t> Kigali</a:t>
            </a:r>
            <a:endParaRPr lang="en-US" sz="2800" b="1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b="20836"/>
          <a:stretch/>
        </p:blipFill>
        <p:spPr bwMode="auto">
          <a:xfrm>
            <a:off x="10632504" y="5733256"/>
            <a:ext cx="795290" cy="479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9E9B5FD-AAF8-4F54-B20B-D46729BD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628800"/>
            <a:ext cx="8568952" cy="4406517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092B217-1A73-4C29-AE78-A4562557B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4"/>
          <a:stretch/>
        </p:blipFill>
        <p:spPr bwMode="auto">
          <a:xfrm>
            <a:off x="9984432" y="5749763"/>
            <a:ext cx="618242" cy="463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30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24000" y="44624"/>
            <a:ext cx="10080512" cy="986400"/>
          </a:xfrm>
        </p:spPr>
        <p:txBody>
          <a:bodyPr/>
          <a:lstStyle/>
          <a:p>
            <a:r>
              <a:rPr lang="de-DE" dirty="0"/>
              <a:t>Emission </a:t>
            </a:r>
            <a:r>
              <a:rPr lang="de-DE" dirty="0" err="1"/>
              <a:t>Categories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Greenhouse</a:t>
            </a:r>
            <a:r>
              <a:rPr lang="de-DE" dirty="0"/>
              <a:t> Gas Balance </a:t>
            </a:r>
            <a:r>
              <a:rPr lang="de-DE" dirty="0" err="1"/>
              <a:t>of</a:t>
            </a:r>
            <a:r>
              <a:rPr lang="de-DE" dirty="0"/>
              <a:t>  Companies </a:t>
            </a:r>
            <a:r>
              <a:rPr lang="de-DE" dirty="0" err="1"/>
              <a:t>According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i="1" dirty="0" err="1"/>
              <a:t>Greenhouse</a:t>
            </a:r>
            <a:r>
              <a:rPr lang="de-DE" i="1" dirty="0"/>
              <a:t> Gas Protocol</a:t>
            </a:r>
            <a:endParaRPr lang="en-US" i="1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930037-1FD2-4D9D-89FD-F48DB18DE82D}"/>
              </a:ext>
            </a:extLst>
          </p:cNvPr>
          <p:cNvSpPr/>
          <p:nvPr/>
        </p:nvSpPr>
        <p:spPr>
          <a:xfrm>
            <a:off x="7286353" y="1508281"/>
            <a:ext cx="45389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272727"/>
                </a:solidFill>
                <a:latin typeface="+mj-lt"/>
              </a:rPr>
              <a:t>Scope 1:</a:t>
            </a:r>
            <a:r>
              <a:rPr lang="de-DE" dirty="0">
                <a:solidFill>
                  <a:srgbClr val="272727"/>
                </a:solidFill>
                <a:latin typeface="+mj-lt"/>
              </a:rPr>
              <a:t> </a:t>
            </a:r>
            <a:r>
              <a:rPr lang="de-DE" dirty="0" err="1">
                <a:solidFill>
                  <a:schemeClr val="tx2"/>
                </a:solidFill>
              </a:rPr>
              <a:t>Emissions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sources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that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belong</a:t>
            </a:r>
            <a:r>
              <a:rPr lang="de-DE" dirty="0">
                <a:solidFill>
                  <a:schemeClr val="tx2"/>
                </a:solidFill>
              </a:rPr>
              <a:t> to </a:t>
            </a:r>
            <a:r>
              <a:rPr lang="de-DE" dirty="0" err="1">
                <a:solidFill>
                  <a:schemeClr val="tx2"/>
                </a:solidFill>
              </a:rPr>
              <a:t>the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company</a:t>
            </a:r>
            <a:r>
              <a:rPr lang="de-DE" dirty="0">
                <a:solidFill>
                  <a:schemeClr val="tx2"/>
                </a:solidFill>
              </a:rPr>
              <a:t> (e.g. </a:t>
            </a:r>
            <a:r>
              <a:rPr lang="de-DE" dirty="0" err="1">
                <a:solidFill>
                  <a:schemeClr val="tx2"/>
                </a:solidFill>
              </a:rPr>
              <a:t>heating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vessels</a:t>
            </a:r>
            <a:r>
              <a:rPr lang="de-DE" dirty="0">
                <a:solidFill>
                  <a:schemeClr val="tx2"/>
                </a:solidFill>
              </a:rPr>
              <a:t>, </a:t>
            </a:r>
            <a:r>
              <a:rPr lang="de-DE" dirty="0" err="1">
                <a:solidFill>
                  <a:schemeClr val="tx2"/>
                </a:solidFill>
              </a:rPr>
              <a:t>vehicles</a:t>
            </a:r>
            <a:r>
              <a:rPr lang="de-DE" dirty="0">
                <a:solidFill>
                  <a:schemeClr val="tx2"/>
                </a:solidFill>
              </a:rPr>
              <a:t>)</a:t>
            </a:r>
            <a:br>
              <a:rPr lang="de-DE" dirty="0">
                <a:solidFill>
                  <a:srgbClr val="272727"/>
                </a:solidFill>
                <a:latin typeface="+mj-lt"/>
              </a:rPr>
            </a:br>
            <a:endParaRPr lang="de-DE" dirty="0">
              <a:solidFill>
                <a:srgbClr val="272727"/>
              </a:solidFill>
              <a:latin typeface="+mj-lt"/>
            </a:endParaRPr>
          </a:p>
          <a:p>
            <a:r>
              <a:rPr lang="de-DE" b="1" dirty="0">
                <a:solidFill>
                  <a:srgbClr val="272727"/>
                </a:solidFill>
                <a:latin typeface="+mj-lt"/>
              </a:rPr>
              <a:t>Scope 2:</a:t>
            </a:r>
            <a:r>
              <a:rPr lang="de-DE" dirty="0">
                <a:solidFill>
                  <a:srgbClr val="272727"/>
                </a:solidFill>
                <a:latin typeface="+mj-lt"/>
              </a:rPr>
              <a:t> </a:t>
            </a:r>
            <a:r>
              <a:rPr lang="de-DE" dirty="0" err="1">
                <a:solidFill>
                  <a:schemeClr val="tx2"/>
                </a:solidFill>
              </a:rPr>
              <a:t>Emissions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use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purchased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energy</a:t>
            </a:r>
            <a:r>
              <a:rPr lang="de-DE" dirty="0">
                <a:solidFill>
                  <a:schemeClr val="tx2"/>
                </a:solidFill>
              </a:rPr>
              <a:t> (e.g. </a:t>
            </a:r>
            <a:r>
              <a:rPr lang="de-DE" dirty="0" err="1">
                <a:solidFill>
                  <a:schemeClr val="tx2"/>
                </a:solidFill>
              </a:rPr>
              <a:t>electricity</a:t>
            </a:r>
            <a:r>
              <a:rPr lang="de-DE" dirty="0">
                <a:solidFill>
                  <a:schemeClr val="tx2"/>
                </a:solidFill>
              </a:rPr>
              <a:t>, </a:t>
            </a:r>
            <a:r>
              <a:rPr lang="de-DE" dirty="0" err="1">
                <a:solidFill>
                  <a:schemeClr val="tx2"/>
                </a:solidFill>
              </a:rPr>
              <a:t>heat</a:t>
            </a:r>
            <a:r>
              <a:rPr lang="de-DE" dirty="0">
                <a:solidFill>
                  <a:schemeClr val="tx2"/>
                </a:solidFill>
              </a:rPr>
              <a:t>, </a:t>
            </a:r>
            <a:r>
              <a:rPr lang="de-DE" dirty="0" err="1">
                <a:solidFill>
                  <a:schemeClr val="tx2"/>
                </a:solidFill>
              </a:rPr>
              <a:t>cooling</a:t>
            </a:r>
            <a:r>
              <a:rPr lang="de-DE" dirty="0">
                <a:solidFill>
                  <a:schemeClr val="tx2"/>
                </a:solidFill>
              </a:rPr>
              <a:t>)</a:t>
            </a:r>
            <a:br>
              <a:rPr lang="de-DE" dirty="0">
                <a:solidFill>
                  <a:schemeClr val="tx2"/>
                </a:solidFill>
              </a:rPr>
            </a:br>
            <a:endParaRPr lang="de-DE" dirty="0">
              <a:solidFill>
                <a:schemeClr val="tx2"/>
              </a:solidFill>
            </a:endParaRPr>
          </a:p>
          <a:p>
            <a:r>
              <a:rPr lang="de-DE" b="1" dirty="0">
                <a:solidFill>
                  <a:srgbClr val="272727"/>
                </a:solidFill>
                <a:latin typeface="+mj-lt"/>
              </a:rPr>
              <a:t>Scope 3: </a:t>
            </a:r>
            <a:r>
              <a:rPr lang="de-DE" dirty="0" err="1">
                <a:solidFill>
                  <a:schemeClr val="tx2"/>
                </a:solidFill>
              </a:rPr>
              <a:t>Emissions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activities</a:t>
            </a:r>
            <a:r>
              <a:rPr lang="de-DE" dirty="0">
                <a:solidFill>
                  <a:schemeClr val="tx2"/>
                </a:solidFill>
              </a:rPr>
              <a:t> outside </a:t>
            </a:r>
            <a:r>
              <a:rPr lang="de-DE" dirty="0" err="1">
                <a:solidFill>
                  <a:schemeClr val="tx2"/>
                </a:solidFill>
              </a:rPr>
              <a:t>the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company</a:t>
            </a:r>
            <a:r>
              <a:rPr lang="de-DE" dirty="0">
                <a:solidFill>
                  <a:schemeClr val="tx2"/>
                </a:solidFill>
              </a:rPr>
              <a:t>  (e.g. </a:t>
            </a:r>
            <a:r>
              <a:rPr lang="de-DE" dirty="0" err="1">
                <a:solidFill>
                  <a:schemeClr val="tx2"/>
                </a:solidFill>
              </a:rPr>
              <a:t>purchase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products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or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sercices</a:t>
            </a:r>
            <a:r>
              <a:rPr lang="de-DE" dirty="0">
                <a:solidFill>
                  <a:schemeClr val="tx2"/>
                </a:solidFill>
              </a:rPr>
              <a:t>, </a:t>
            </a:r>
            <a:r>
              <a:rPr lang="de-DE" dirty="0" err="1">
                <a:solidFill>
                  <a:schemeClr val="tx2"/>
                </a:solidFill>
              </a:rPr>
              <a:t>commuting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of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personnel</a:t>
            </a:r>
            <a:r>
              <a:rPr lang="de-DE" dirty="0">
                <a:solidFill>
                  <a:schemeClr val="tx2"/>
                </a:solidFill>
              </a:rPr>
              <a:t>, </a:t>
            </a:r>
            <a:r>
              <a:rPr lang="de-DE" dirty="0" err="1">
                <a:solidFill>
                  <a:schemeClr val="tx2"/>
                </a:solidFill>
              </a:rPr>
              <a:t>waste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management</a:t>
            </a:r>
            <a:r>
              <a:rPr lang="de-DE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271464" y="6489715"/>
            <a:ext cx="7344816" cy="119763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Source: https://ghgprotocol.org/sites/default/files/standards/Scope3_Calculation_Guidance_0.pdf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75A622-FC19-4167-A7AA-0A4DFCE6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0" y="1561447"/>
            <a:ext cx="6568363" cy="43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8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C0BCB9-6C8B-4424-BF6A-CA3D84BC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254" y="2852936"/>
            <a:ext cx="4560190" cy="33843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000" y="188640"/>
            <a:ext cx="10080512" cy="985540"/>
          </a:xfrm>
        </p:spPr>
        <p:txBody>
          <a:bodyPr/>
          <a:lstStyle/>
          <a:p>
            <a:r>
              <a:rPr lang="en-US" dirty="0"/>
              <a:t>Mapping GHG Emissions – Hybrid Methodology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271464" y="6489715"/>
            <a:ext cx="7344816" cy="119763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Sources: ADEME, Eurostat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405A8AEC-CD44-4A31-A9F4-8446CA40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5" y="1340768"/>
            <a:ext cx="4680520" cy="128637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rgbClr val="272727"/>
                </a:solidFill>
                <a:latin typeface="+mj-lt"/>
              </a:rPr>
              <a:t>Top-Down Balance</a:t>
            </a:r>
            <a:br>
              <a:rPr lang="de-DE" sz="1800" dirty="0"/>
            </a:br>
            <a:r>
              <a:rPr lang="de-DE" sz="1800" b="0" dirty="0"/>
              <a:t>Input-Output </a:t>
            </a:r>
            <a:r>
              <a:rPr lang="de-DE" sz="1800" b="0" dirty="0" err="1"/>
              <a:t>tables</a:t>
            </a:r>
            <a:r>
              <a:rPr lang="de-DE" sz="1800" b="0" dirty="0"/>
              <a:t> link </a:t>
            </a:r>
            <a:r>
              <a:rPr lang="de-DE" sz="1800" b="0" dirty="0" err="1"/>
              <a:t>economic</a:t>
            </a:r>
            <a:r>
              <a:rPr lang="de-DE" sz="1800" b="0" dirty="0"/>
              <a:t> and GHG </a:t>
            </a:r>
            <a:r>
              <a:rPr lang="de-DE" sz="1800" b="0" dirty="0" err="1"/>
              <a:t>emission</a:t>
            </a:r>
            <a:r>
              <a:rPr lang="de-DE" sz="1800" b="0" dirty="0"/>
              <a:t> </a:t>
            </a:r>
            <a:r>
              <a:rPr lang="de-DE" sz="1800" b="0" dirty="0" err="1"/>
              <a:t>data</a:t>
            </a:r>
            <a:r>
              <a:rPr lang="de-DE" sz="1800" b="0" dirty="0"/>
              <a:t> (e.g. </a:t>
            </a:r>
            <a:r>
              <a:rPr lang="de-DE" sz="1800" b="0" dirty="0" err="1"/>
              <a:t>pharmaceuticals</a:t>
            </a:r>
            <a:r>
              <a:rPr lang="de-DE" sz="1800" b="0" dirty="0"/>
              <a:t>, </a:t>
            </a:r>
            <a:r>
              <a:rPr lang="de-DE" sz="1800" b="0" dirty="0" err="1"/>
              <a:t>medical</a:t>
            </a:r>
            <a:r>
              <a:rPr lang="de-DE" sz="1800" b="0" dirty="0"/>
              <a:t> </a:t>
            </a:r>
            <a:r>
              <a:rPr lang="de-DE" sz="1800" b="0" dirty="0" err="1"/>
              <a:t>products</a:t>
            </a:r>
            <a:r>
              <a:rPr lang="de-DE" sz="1800" b="0" dirty="0"/>
              <a:t>)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C9208777-C390-44FF-B088-E3B95EF01048}"/>
              </a:ext>
            </a:extLst>
          </p:cNvPr>
          <p:cNvSpPr txBox="1">
            <a:spLocks/>
          </p:cNvSpPr>
          <p:nvPr/>
        </p:nvSpPr>
        <p:spPr>
          <a:xfrm>
            <a:off x="6168008" y="1340768"/>
            <a:ext cx="5760640" cy="984402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5000"/>
              <a:buFontTx/>
              <a:buNone/>
              <a:defRPr sz="24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10000"/>
              <a:buFontTx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7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8000" indent="-25200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1800" dirty="0">
                <a:solidFill>
                  <a:srgbClr val="272727"/>
                </a:solidFill>
                <a:latin typeface="+mj-lt"/>
              </a:rPr>
              <a:t>Bottom-Up Balance</a:t>
            </a:r>
            <a:br>
              <a:rPr lang="de-DE" sz="1800" dirty="0"/>
            </a:br>
            <a:r>
              <a:rPr lang="en-US" sz="1800" b="0" dirty="0"/>
              <a:t>GHG emissions calculated based on consumption data using emission factors </a:t>
            </a:r>
            <a:r>
              <a:rPr lang="de-DE" sz="1800" b="0" dirty="0"/>
              <a:t>(e.g. </a:t>
            </a:r>
            <a:r>
              <a:rPr lang="de-DE" sz="1800" b="0" dirty="0" err="1"/>
              <a:t>electricity</a:t>
            </a:r>
            <a:r>
              <a:rPr lang="de-DE" sz="1800" b="0" dirty="0"/>
              <a:t>, </a:t>
            </a:r>
            <a:r>
              <a:rPr lang="de-DE" sz="1800" b="0" dirty="0" err="1"/>
              <a:t>fuel</a:t>
            </a:r>
            <a:r>
              <a:rPr lang="de-DE" sz="1800" b="0" dirty="0"/>
              <a:t>, </a:t>
            </a:r>
            <a:r>
              <a:rPr lang="de-DE" sz="1800" b="0" dirty="0" err="1"/>
              <a:t>anesthetics</a:t>
            </a:r>
            <a:r>
              <a:rPr lang="de-DE" sz="1800" b="0" dirty="0"/>
              <a:t>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49BA42-69C3-4631-9520-BE74B41791F7}"/>
              </a:ext>
            </a:extLst>
          </p:cNvPr>
          <p:cNvSpPr txBox="1"/>
          <p:nvPr/>
        </p:nvSpPr>
        <p:spPr>
          <a:xfrm>
            <a:off x="3373426" y="2321395"/>
            <a:ext cx="2335704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de-DE" sz="1600" dirty="0"/>
              <a:t>z.B. </a:t>
            </a:r>
            <a:r>
              <a:rPr lang="de-DE" sz="1600" dirty="0" err="1"/>
              <a:t>pharmaceuticals</a:t>
            </a:r>
            <a:r>
              <a:rPr lang="de-DE" sz="1600" dirty="0"/>
              <a:t> :</a:t>
            </a:r>
            <a:br>
              <a:rPr lang="de-DE" sz="1600" dirty="0"/>
            </a:br>
            <a:r>
              <a:rPr lang="de-DE" sz="1600" dirty="0"/>
              <a:t>296 t CO</a:t>
            </a:r>
            <a:r>
              <a:rPr lang="de-DE" sz="1600" baseline="-25000" dirty="0"/>
              <a:t>2</a:t>
            </a:r>
            <a:r>
              <a:rPr lang="de-DE" sz="1600" dirty="0"/>
              <a:t>-eq per </a:t>
            </a:r>
            <a:r>
              <a:rPr lang="de-DE" sz="1600" dirty="0" err="1"/>
              <a:t>million</a:t>
            </a:r>
            <a:r>
              <a:rPr lang="de-DE" sz="1600" dirty="0"/>
              <a:t> €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E0F1D7A-E900-46B7-A240-9ED2CF6B74E6}"/>
              </a:ext>
            </a:extLst>
          </p:cNvPr>
          <p:cNvSpPr txBox="1"/>
          <p:nvPr/>
        </p:nvSpPr>
        <p:spPr>
          <a:xfrm>
            <a:off x="6301167" y="2350169"/>
            <a:ext cx="2336922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de-DE" sz="1600" dirty="0"/>
              <a:t>z.B. </a:t>
            </a:r>
            <a:r>
              <a:rPr lang="de-DE" sz="1600" dirty="0" err="1"/>
              <a:t>electricity</a:t>
            </a:r>
            <a:r>
              <a:rPr lang="de-DE" sz="1600" dirty="0"/>
              <a:t> (Germany):</a:t>
            </a:r>
            <a:br>
              <a:rPr lang="de-DE" sz="1600" dirty="0"/>
            </a:br>
            <a:r>
              <a:rPr lang="de-DE" sz="1600" dirty="0"/>
              <a:t>0.48 kg CO</a:t>
            </a:r>
            <a:r>
              <a:rPr lang="de-DE" sz="1600" baseline="-25000" dirty="0"/>
              <a:t>2</a:t>
            </a:r>
            <a:r>
              <a:rPr lang="de-DE" sz="1600" dirty="0"/>
              <a:t>-eq per kWh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5AE7FB-66C3-4C0D-9407-E0DCF9074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94" y="2981817"/>
            <a:ext cx="4851602" cy="32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37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9B45D-8456-4F20-B787-9A970714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188640"/>
            <a:ext cx="10296536" cy="985540"/>
          </a:xfrm>
        </p:spPr>
        <p:txBody>
          <a:bodyPr/>
          <a:lstStyle/>
          <a:p>
            <a:r>
              <a:rPr lang="de-DE" dirty="0" err="1"/>
              <a:t>Healthcare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Harm: Climate Impact Checkup Tool</a:t>
            </a:r>
            <a:endParaRPr lang="de-DE" i="1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103DFE8-C08D-41FD-BF68-60485D89BD63}"/>
              </a:ext>
            </a:extLst>
          </p:cNvPr>
          <p:cNvSpPr/>
          <p:nvPr/>
        </p:nvSpPr>
        <p:spPr>
          <a:xfrm>
            <a:off x="2927648" y="1438992"/>
            <a:ext cx="2721592" cy="18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44AA72-C67D-4EC9-9563-72721F69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30" y="1447801"/>
            <a:ext cx="8670622" cy="47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51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E9B45D-8456-4F20-B787-9A970714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188640"/>
            <a:ext cx="10296536" cy="985540"/>
          </a:xfrm>
        </p:spPr>
        <p:txBody>
          <a:bodyPr/>
          <a:lstStyle/>
          <a:p>
            <a:r>
              <a:rPr lang="de-DE" dirty="0"/>
              <a:t>GHG-Balance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Heidelberg University Hospital</a:t>
            </a:r>
            <a:br>
              <a:rPr lang="de-DE" dirty="0"/>
            </a:br>
            <a:r>
              <a:rPr lang="de-DE" i="1" dirty="0" err="1"/>
              <a:t>ecocockpit</a:t>
            </a:r>
            <a:endParaRPr lang="de-DE" i="1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A103DFE8-C08D-41FD-BF68-60485D89BD63}"/>
              </a:ext>
            </a:extLst>
          </p:cNvPr>
          <p:cNvSpPr/>
          <p:nvPr/>
        </p:nvSpPr>
        <p:spPr>
          <a:xfrm>
            <a:off x="2927648" y="1438992"/>
            <a:ext cx="2721592" cy="18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89360C-1C02-4587-826D-EB7178B70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6" y="1472503"/>
            <a:ext cx="11180044" cy="46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25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17F3B3E-10C3-4479-9E0D-ECC529C5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3" y="1533896"/>
            <a:ext cx="6672635" cy="45721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E9B45D-8456-4F20-B787-9A970714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188640"/>
            <a:ext cx="10296536" cy="985540"/>
          </a:xfrm>
        </p:spPr>
        <p:txBody>
          <a:bodyPr/>
          <a:lstStyle/>
          <a:p>
            <a:r>
              <a:rPr lang="de-DE" dirty="0"/>
              <a:t>GHG-Balance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Heidelberg University Hospital in 2019</a:t>
            </a:r>
            <a:br>
              <a:rPr lang="de-DE" dirty="0"/>
            </a:br>
            <a:r>
              <a:rPr lang="de-DE" i="1" dirty="0"/>
              <a:t>Values in </a:t>
            </a:r>
            <a:r>
              <a:rPr lang="de-DE" i="1" dirty="0" err="1"/>
              <a:t>tonnes</a:t>
            </a:r>
            <a:r>
              <a:rPr lang="de-DE" i="1" dirty="0"/>
              <a:t> (Mg) </a:t>
            </a:r>
            <a:r>
              <a:rPr lang="de-DE" i="1" dirty="0" err="1"/>
              <a:t>of</a:t>
            </a:r>
            <a:r>
              <a:rPr lang="de-DE" i="1" dirty="0"/>
              <a:t> CO</a:t>
            </a:r>
            <a:r>
              <a:rPr lang="de-DE" i="1" baseline="-25000" dirty="0"/>
              <a:t>2</a:t>
            </a:r>
            <a:r>
              <a:rPr lang="de-DE" i="1" dirty="0"/>
              <a:t>-eq 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00B4796-F82E-4FB5-90B9-D85A6F5A2E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8208" y="1533896"/>
          <a:ext cx="37444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847980923"/>
                    </a:ext>
                  </a:extLst>
                </a:gridCol>
                <a:gridCol w="1247178">
                  <a:extLst>
                    <a:ext uri="{9D8B030D-6E8A-4147-A177-3AD203B41FA5}">
                      <a16:colId xmlns:a16="http://schemas.microsoft.com/office/drawing/2014/main" val="1994040097"/>
                    </a:ext>
                  </a:extLst>
                </a:gridCol>
                <a:gridCol w="1273101">
                  <a:extLst>
                    <a:ext uri="{9D8B030D-6E8A-4147-A177-3AD203B41FA5}">
                      <a16:colId xmlns:a16="http://schemas.microsoft.com/office/drawing/2014/main" val="291713354"/>
                    </a:ext>
                  </a:extLst>
                </a:gridCol>
              </a:tblGrid>
              <a:tr h="326462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t CO</a:t>
                      </a:r>
                      <a:r>
                        <a:rPr lang="de-DE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-eq/a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Share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739565"/>
                  </a:ext>
                </a:extLst>
              </a:tr>
              <a:tr h="326462">
                <a:tc>
                  <a:txBody>
                    <a:bodyPr/>
                    <a:lstStyle/>
                    <a:p>
                      <a:r>
                        <a:rPr lang="de-DE" dirty="0"/>
                        <a:t>Scope 1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6,600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2.9 %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307300"/>
                  </a:ext>
                </a:extLst>
              </a:tr>
              <a:tr h="326462">
                <a:tc>
                  <a:txBody>
                    <a:bodyPr/>
                    <a:lstStyle/>
                    <a:p>
                      <a:r>
                        <a:rPr lang="de-DE" dirty="0"/>
                        <a:t>Scope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50,300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21.0 %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985880"/>
                  </a:ext>
                </a:extLst>
              </a:tr>
              <a:tr h="326462">
                <a:tc>
                  <a:txBody>
                    <a:bodyPr/>
                    <a:lstStyle/>
                    <a:p>
                      <a:r>
                        <a:rPr lang="de-DE" dirty="0"/>
                        <a:t>Scope 3</a:t>
                      </a:r>
                      <a:endParaRPr lang="de-DE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172,500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75.2 %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238157"/>
                  </a:ext>
                </a:extLst>
              </a:tr>
              <a:tr h="326462">
                <a:tc>
                  <a:txBody>
                    <a:bodyPr/>
                    <a:lstStyle/>
                    <a:p>
                      <a:r>
                        <a:rPr lang="de-DE" b="1" dirty="0"/>
                        <a:t>Summe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b="1" dirty="0"/>
                        <a:t>229,400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076711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F4D23FA4-9867-4231-85D3-1409A6987BF5}"/>
              </a:ext>
            </a:extLst>
          </p:cNvPr>
          <p:cNvSpPr txBox="1"/>
          <p:nvPr/>
        </p:nvSpPr>
        <p:spPr>
          <a:xfrm>
            <a:off x="4806765" y="2966834"/>
            <a:ext cx="84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Scope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3BBAF5-9A65-43E0-B353-D91B9DF7528B}"/>
              </a:ext>
            </a:extLst>
          </p:cNvPr>
          <p:cNvSpPr txBox="1"/>
          <p:nvPr/>
        </p:nvSpPr>
        <p:spPr>
          <a:xfrm>
            <a:off x="3071664" y="4278761"/>
            <a:ext cx="84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Scope 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C0BA71-1780-4C7F-9A73-C9F364E3A484}"/>
              </a:ext>
            </a:extLst>
          </p:cNvPr>
          <p:cNvSpPr txBox="1"/>
          <p:nvPr/>
        </p:nvSpPr>
        <p:spPr>
          <a:xfrm>
            <a:off x="3143672" y="2348880"/>
            <a:ext cx="842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Scope 1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C6F69CC-A130-434B-81C4-4EF668C02ED4}"/>
              </a:ext>
            </a:extLst>
          </p:cNvPr>
          <p:cNvCxnSpPr>
            <a:cxnSpLocks/>
          </p:cNvCxnSpPr>
          <p:nvPr/>
        </p:nvCxnSpPr>
        <p:spPr>
          <a:xfrm>
            <a:off x="4315577" y="3861048"/>
            <a:ext cx="1924439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36D9721-7F79-47C8-A9D7-1289BFE0A991}"/>
              </a:ext>
            </a:extLst>
          </p:cNvPr>
          <p:cNvCxnSpPr>
            <a:cxnSpLocks/>
          </p:cNvCxnSpPr>
          <p:nvPr/>
        </p:nvCxnSpPr>
        <p:spPr>
          <a:xfrm flipV="1">
            <a:off x="4312975" y="1988840"/>
            <a:ext cx="332714" cy="187221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B0A1B25-E2BF-48D8-947D-2A2EB6124F27}"/>
              </a:ext>
            </a:extLst>
          </p:cNvPr>
          <p:cNvCxnSpPr>
            <a:cxnSpLocks/>
          </p:cNvCxnSpPr>
          <p:nvPr/>
        </p:nvCxnSpPr>
        <p:spPr>
          <a:xfrm flipV="1">
            <a:off x="4317242" y="1988840"/>
            <a:ext cx="4749" cy="17943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4F3E41A-0D15-4058-9CAF-75C04C41649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86147" y="2518157"/>
            <a:ext cx="421905" cy="1264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A103DFE8-C08D-41FD-BF68-60485D89BD63}"/>
              </a:ext>
            </a:extLst>
          </p:cNvPr>
          <p:cNvSpPr/>
          <p:nvPr/>
        </p:nvSpPr>
        <p:spPr>
          <a:xfrm>
            <a:off x="2927648" y="1438992"/>
            <a:ext cx="2721592" cy="18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A0473D6-6D2C-4D32-B6E0-205C9258C5A6}"/>
              </a:ext>
            </a:extLst>
          </p:cNvPr>
          <p:cNvSpPr/>
          <p:nvPr/>
        </p:nvSpPr>
        <p:spPr>
          <a:xfrm>
            <a:off x="7925569" y="3600232"/>
            <a:ext cx="4003079" cy="147732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272727"/>
                </a:solidFill>
                <a:latin typeface="+mj-lt"/>
              </a:rPr>
              <a:t>13.423 </a:t>
            </a:r>
            <a:r>
              <a:rPr lang="de-DE" b="1" dirty="0" err="1">
                <a:solidFill>
                  <a:srgbClr val="272727"/>
                </a:solidFill>
                <a:latin typeface="+mj-lt"/>
              </a:rPr>
              <a:t>employees</a:t>
            </a:r>
            <a:r>
              <a:rPr lang="de-DE" b="1" dirty="0">
                <a:solidFill>
                  <a:srgbClr val="272727"/>
                </a:solidFill>
                <a:latin typeface="+mj-lt"/>
              </a:rPr>
              <a:t> (2019)</a:t>
            </a:r>
            <a:br>
              <a:rPr lang="de-DE" b="1" dirty="0">
                <a:solidFill>
                  <a:srgbClr val="272727"/>
                </a:solidFill>
                <a:latin typeface="+mj-lt"/>
              </a:rPr>
            </a:br>
            <a:r>
              <a:rPr lang="de-DE" b="1" i="1" dirty="0">
                <a:solidFill>
                  <a:srgbClr val="272727"/>
                </a:solidFill>
                <a:latin typeface="+mj-lt"/>
              </a:rPr>
              <a:t>-&gt; 17 t CO</a:t>
            </a:r>
            <a:r>
              <a:rPr lang="de-DE" b="1" i="1" baseline="-25000" dirty="0">
                <a:solidFill>
                  <a:srgbClr val="272727"/>
                </a:solidFill>
                <a:latin typeface="+mj-lt"/>
              </a:rPr>
              <a:t>2</a:t>
            </a:r>
            <a:r>
              <a:rPr lang="de-DE" b="1" i="1" dirty="0">
                <a:solidFill>
                  <a:srgbClr val="272727"/>
                </a:solidFill>
                <a:latin typeface="+mj-lt"/>
              </a:rPr>
              <a:t>-eq per </a:t>
            </a:r>
            <a:r>
              <a:rPr lang="de-DE" b="1" i="1" dirty="0" err="1">
                <a:solidFill>
                  <a:srgbClr val="272727"/>
                </a:solidFill>
                <a:latin typeface="+mj-lt"/>
              </a:rPr>
              <a:t>employee</a:t>
            </a:r>
            <a:r>
              <a:rPr lang="de-DE" b="1" i="1" dirty="0">
                <a:solidFill>
                  <a:srgbClr val="272727"/>
                </a:solidFill>
                <a:latin typeface="+mj-lt"/>
              </a:rPr>
              <a:t>  and </a:t>
            </a:r>
            <a:r>
              <a:rPr lang="de-DE" b="1" i="1" dirty="0" err="1">
                <a:solidFill>
                  <a:srgbClr val="272727"/>
                </a:solidFill>
                <a:latin typeface="+mj-lt"/>
              </a:rPr>
              <a:t>year</a:t>
            </a:r>
            <a:br>
              <a:rPr lang="de-DE" b="1" i="1" dirty="0">
                <a:solidFill>
                  <a:srgbClr val="272727"/>
                </a:solidFill>
                <a:latin typeface="+mj-lt"/>
              </a:rPr>
            </a:br>
            <a:br>
              <a:rPr lang="de-DE" b="1" i="1" dirty="0">
                <a:solidFill>
                  <a:srgbClr val="272727"/>
                </a:solidFill>
                <a:latin typeface="+mj-lt"/>
              </a:rPr>
            </a:br>
            <a:r>
              <a:rPr lang="de-DE" b="1" dirty="0">
                <a:solidFill>
                  <a:srgbClr val="272727"/>
                </a:solidFill>
                <a:latin typeface="+mj-lt"/>
              </a:rPr>
              <a:t>Turnover 2019: 1.3 </a:t>
            </a:r>
            <a:r>
              <a:rPr lang="de-DE" b="1" dirty="0" err="1">
                <a:solidFill>
                  <a:srgbClr val="272727"/>
                </a:solidFill>
                <a:latin typeface="+mj-lt"/>
              </a:rPr>
              <a:t>bln</a:t>
            </a:r>
            <a:r>
              <a:rPr lang="de-DE" b="1" dirty="0">
                <a:solidFill>
                  <a:srgbClr val="272727"/>
                </a:solidFill>
                <a:latin typeface="+mj-lt"/>
              </a:rPr>
              <a:t> €</a:t>
            </a:r>
            <a:br>
              <a:rPr lang="de-DE" b="1" i="1" dirty="0">
                <a:solidFill>
                  <a:srgbClr val="272727"/>
                </a:solidFill>
                <a:latin typeface="+mj-lt"/>
              </a:rPr>
            </a:br>
            <a:r>
              <a:rPr lang="de-DE" b="1" i="1" dirty="0">
                <a:solidFill>
                  <a:srgbClr val="272727"/>
                </a:solidFill>
                <a:latin typeface="+mj-lt"/>
              </a:rPr>
              <a:t> </a:t>
            </a:r>
            <a:r>
              <a:rPr lang="de-DE" b="1" i="1" dirty="0">
                <a:solidFill>
                  <a:srgbClr val="272727"/>
                </a:solidFill>
              </a:rPr>
              <a:t>-&gt; 180 t CO</a:t>
            </a:r>
            <a:r>
              <a:rPr lang="de-DE" b="1" i="1" baseline="-25000" dirty="0">
                <a:solidFill>
                  <a:srgbClr val="272727"/>
                </a:solidFill>
              </a:rPr>
              <a:t>2</a:t>
            </a:r>
            <a:r>
              <a:rPr lang="de-DE" b="1" i="1" dirty="0">
                <a:solidFill>
                  <a:srgbClr val="272727"/>
                </a:solidFill>
              </a:rPr>
              <a:t>-eq per </a:t>
            </a:r>
            <a:r>
              <a:rPr lang="de-DE" b="1" i="1" dirty="0" err="1">
                <a:solidFill>
                  <a:srgbClr val="272727"/>
                </a:solidFill>
              </a:rPr>
              <a:t>million</a:t>
            </a:r>
            <a:r>
              <a:rPr lang="de-DE" b="1" i="1" dirty="0">
                <a:solidFill>
                  <a:srgbClr val="272727"/>
                </a:solidFill>
              </a:rPr>
              <a:t> €</a:t>
            </a:r>
            <a:endParaRPr lang="de-DE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 Cycle Impact Assessment in LCA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JonasHarth\Desktop\asasas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91" y="1816942"/>
            <a:ext cx="8568000" cy="36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C1693EC-5550-4D54-A300-27BBCC4582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741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egnaposto numero diapositiva 5">
            <a:extLst>
              <a:ext uri="{FF2B5EF4-FFF2-40B4-BE49-F238E27FC236}">
                <a16:creationId xmlns:a16="http://schemas.microsoft.com/office/drawing/2014/main" id="{9989C187-4E10-41D8-A900-EFB0381FFFE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endParaRPr lang="en-GB" altLang="de-DE" dirty="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AB72B39-5E90-4640-9C2E-C9C10BC2B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Group work (10 teams @2 persons)</a:t>
            </a:r>
          </a:p>
        </p:txBody>
      </p:sp>
      <p:sp>
        <p:nvSpPr>
          <p:cNvPr id="35845" name="Rectangle 4">
            <a:extLst>
              <a:ext uri="{FF2B5EF4-FFF2-40B4-BE49-F238E27FC236}">
                <a16:creationId xmlns:a16="http://schemas.microsoft.com/office/drawing/2014/main" id="{AE02EDF9-1FA7-4EC1-AECF-24950E48F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0" y="1700808"/>
            <a:ext cx="784860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5600" indent="-355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defRPr>
            </a:lvl9pPr>
          </a:lstStyle>
          <a:p>
            <a:pPr>
              <a:lnSpc>
                <a:spcPct val="80000"/>
              </a:lnSpc>
              <a:spcBef>
                <a:spcPct val="80000"/>
              </a:spcBef>
            </a:pPr>
            <a:r>
              <a:rPr lang="en-US" altLang="de-DE" b="1" dirty="0"/>
              <a:t>Group work (15 minutes)</a:t>
            </a:r>
          </a:p>
          <a:p>
            <a:pPr marL="0" indent="0">
              <a:lnSpc>
                <a:spcPct val="80000"/>
              </a:lnSpc>
              <a:spcBef>
                <a:spcPct val="80000"/>
              </a:spcBef>
            </a:pPr>
            <a:r>
              <a:rPr lang="en-US" altLang="de-DE" dirty="0"/>
              <a:t>Search for GHG emission factors for at least three food types</a:t>
            </a:r>
            <a:br>
              <a:rPr lang="en-US" altLang="de-DE" dirty="0"/>
            </a:br>
            <a:br>
              <a:rPr lang="en-US" altLang="de-DE" dirty="0"/>
            </a:br>
            <a:r>
              <a:rPr lang="en-US" altLang="de-DE" dirty="0"/>
              <a:t>- one vegetable or fruit</a:t>
            </a:r>
            <a:br>
              <a:rPr lang="en-US" altLang="de-DE" dirty="0"/>
            </a:br>
            <a:r>
              <a:rPr lang="en-US" altLang="de-DE" dirty="0"/>
              <a:t>- one meat or dairy product</a:t>
            </a:r>
            <a:br>
              <a:rPr lang="en-US" altLang="de-DE" dirty="0"/>
            </a:br>
            <a:r>
              <a:rPr lang="en-US" altLang="de-DE" dirty="0"/>
              <a:t>- one complete meal</a:t>
            </a:r>
            <a:br>
              <a:rPr lang="en-US" altLang="de-DE" dirty="0"/>
            </a:br>
            <a:endParaRPr lang="en-US" altLang="de-DE" dirty="0"/>
          </a:p>
          <a:p>
            <a:pPr marL="457200" indent="-457200">
              <a:lnSpc>
                <a:spcPct val="80000"/>
              </a:lnSpc>
              <a:spcBef>
                <a:spcPct val="80000"/>
              </a:spcBef>
              <a:buAutoNum type="arabicPeriod"/>
            </a:pPr>
            <a:r>
              <a:rPr lang="en-US" altLang="de-DE" dirty="0"/>
              <a:t>Use Google search</a:t>
            </a:r>
          </a:p>
          <a:p>
            <a:pPr marL="457200" indent="-457200">
              <a:lnSpc>
                <a:spcPct val="80000"/>
              </a:lnSpc>
              <a:spcBef>
                <a:spcPct val="80000"/>
              </a:spcBef>
              <a:buAutoNum type="arabicPeriod"/>
            </a:pPr>
            <a:r>
              <a:rPr lang="en-US" altLang="de-DE" dirty="0"/>
              <a:t>Search in </a:t>
            </a:r>
            <a:r>
              <a:rPr lang="en-US" altLang="de-DE" i="1" dirty="0"/>
              <a:t>Base </a:t>
            </a:r>
            <a:r>
              <a:rPr lang="en-US" altLang="de-DE" i="1" dirty="0" err="1"/>
              <a:t>carbone</a:t>
            </a:r>
            <a:r>
              <a:rPr lang="en-US" altLang="de-DE" i="1" dirty="0"/>
              <a:t> </a:t>
            </a:r>
            <a:r>
              <a:rPr lang="en-US" altLang="de-DE" dirty="0"/>
              <a:t>Excel sheet </a:t>
            </a:r>
            <a:br>
              <a:rPr lang="en-US" altLang="de-DE" dirty="0"/>
            </a:br>
            <a:r>
              <a:rPr lang="en-US" altLang="de-DE" i="1" dirty="0"/>
              <a:t>Base Carbone - </a:t>
            </a:r>
            <a:r>
              <a:rPr lang="en-US" altLang="de-DE" i="1" dirty="0" err="1"/>
              <a:t>données</a:t>
            </a:r>
            <a:r>
              <a:rPr lang="en-US" altLang="de-DE" i="1" dirty="0"/>
              <a:t> V18.1.xlsx</a:t>
            </a:r>
            <a:endParaRPr lang="en-US" altLang="de-DE" dirty="0"/>
          </a:p>
          <a:p>
            <a:pPr marL="457200" indent="-457200">
              <a:lnSpc>
                <a:spcPct val="80000"/>
              </a:lnSpc>
              <a:spcBef>
                <a:spcPct val="80000"/>
              </a:spcBef>
              <a:buAutoNum type="arabicPeriod"/>
            </a:pPr>
            <a:r>
              <a:rPr lang="en-US" altLang="de-DE" dirty="0"/>
              <a:t>Search for data in </a:t>
            </a:r>
            <a:r>
              <a:rPr lang="en-US" altLang="de-DE" dirty="0">
                <a:hlinkClick r:id="rId2"/>
              </a:rPr>
              <a:t>https://www.wri.org/food</a:t>
            </a:r>
            <a:r>
              <a:rPr lang="en-US" altLang="de-DE" dirty="0"/>
              <a:t> </a:t>
            </a:r>
            <a:br>
              <a:rPr lang="en-US" altLang="de-DE" dirty="0"/>
            </a:br>
            <a:endParaRPr lang="en-US" altLang="de-DE" b="1" dirty="0"/>
          </a:p>
          <a:p>
            <a:pPr marL="0" indent="0">
              <a:lnSpc>
                <a:spcPct val="80000"/>
              </a:lnSpc>
              <a:spcBef>
                <a:spcPct val="80000"/>
              </a:spcBef>
            </a:pPr>
            <a:r>
              <a:rPr lang="en-US" altLang="de-DE" b="1" dirty="0"/>
              <a:t>Report back about results (15 minutes)</a:t>
            </a:r>
            <a:endParaRPr lang="de-DE" altLang="de-DE" b="1" dirty="0"/>
          </a:p>
        </p:txBody>
      </p:sp>
    </p:spTree>
    <p:extLst>
      <p:ext uri="{BB962C8B-B14F-4D97-AF65-F5344CB8AC3E}">
        <p14:creationId xmlns:p14="http://schemas.microsoft.com/office/powerpoint/2010/main" val="1642880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. Questions?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Bernd Franke and Team (bernd.franke@ifeu.de)</a:t>
            </a:r>
          </a:p>
        </p:txBody>
      </p:sp>
    </p:spTree>
    <p:extLst>
      <p:ext uri="{BB962C8B-B14F-4D97-AF65-F5344CB8AC3E}">
        <p14:creationId xmlns:p14="http://schemas.microsoft.com/office/powerpoint/2010/main" val="240676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>
          <a:xfrm>
            <a:off x="624000" y="348974"/>
            <a:ext cx="10077867" cy="986400"/>
          </a:xfrm>
        </p:spPr>
        <p:txBody>
          <a:bodyPr/>
          <a:lstStyle/>
          <a:p>
            <a:r>
              <a:rPr lang="en-US" dirty="0"/>
              <a:t>Standards and Guidelines (1)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A926881-367E-47B6-B415-6073203C9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3" y="1700808"/>
            <a:ext cx="1107751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5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3" name="Titel 32"/>
          <p:cNvSpPr>
            <a:spLocks noGrp="1"/>
          </p:cNvSpPr>
          <p:nvPr>
            <p:ph type="title"/>
          </p:nvPr>
        </p:nvSpPr>
        <p:spPr>
          <a:xfrm>
            <a:off x="624000" y="348974"/>
            <a:ext cx="10077867" cy="986400"/>
          </a:xfrm>
        </p:spPr>
        <p:txBody>
          <a:bodyPr/>
          <a:lstStyle/>
          <a:p>
            <a:r>
              <a:rPr lang="en-US" dirty="0"/>
              <a:t>Standards and Guidelines (2)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9243C87-7038-48FE-8D8F-B0D3BCCFE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1484784"/>
            <a:ext cx="10941034" cy="42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1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boundaries</a:t>
            </a:r>
            <a:r>
              <a:rPr lang="de-DE" dirty="0"/>
              <a:t>: </a:t>
            </a:r>
            <a:r>
              <a:rPr lang="de-DE" dirty="0" err="1"/>
              <a:t>food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vs. </a:t>
            </a:r>
            <a:r>
              <a:rPr lang="de-DE" dirty="0" err="1"/>
              <a:t>beverage</a:t>
            </a:r>
            <a:r>
              <a:rPr lang="de-DE" dirty="0"/>
              <a:t> </a:t>
            </a:r>
            <a:r>
              <a:rPr lang="de-DE" dirty="0" err="1"/>
              <a:t>container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C5DB57-0D17-430C-B194-3E313EE6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84784"/>
            <a:ext cx="5256584" cy="471497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0DD6A28-6163-4BAF-A86C-9CF3BADD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3992" y="1988840"/>
            <a:ext cx="5956780" cy="3960440"/>
          </a:xfrm>
          <a:prstGeom prst="rect">
            <a:avLst/>
          </a:prstGeom>
          <a:ln/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FE3E10C-F79D-4EDB-A6D0-3EAB89619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896200" y="3501008"/>
            <a:ext cx="1224136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43318"/>
      </p:ext>
    </p:extLst>
  </p:cSld>
  <p:clrMapOvr>
    <a:masterClrMapping/>
  </p:clrMapOvr>
</p:sld>
</file>

<file path=ppt/theme/theme1.xml><?xml version="1.0" encoding="utf-8"?>
<a:theme xmlns:a="http://schemas.openxmlformats.org/drawingml/2006/main" name="ifeu_Vorlage_16_9_v01">
  <a:themeElements>
    <a:clrScheme name="Benutzerdefiniert 18">
      <a:dk1>
        <a:sysClr val="windowText" lastClr="000000"/>
      </a:dk1>
      <a:lt1>
        <a:sysClr val="window" lastClr="FFFFFF"/>
      </a:lt1>
      <a:dk2>
        <a:srgbClr val="626B71"/>
      </a:dk2>
      <a:lt2>
        <a:srgbClr val="93C120"/>
      </a:lt2>
      <a:accent1>
        <a:srgbClr val="D2D12A"/>
      </a:accent1>
      <a:accent2>
        <a:srgbClr val="AE6C2D"/>
      </a:accent2>
      <a:accent3>
        <a:srgbClr val="EFD444"/>
      </a:accent3>
      <a:accent4>
        <a:srgbClr val="E98F00"/>
      </a:accent4>
      <a:accent5>
        <a:srgbClr val="BF303F"/>
      </a:accent5>
      <a:accent6>
        <a:srgbClr val="2F4E66"/>
      </a:accent6>
      <a:hlink>
        <a:srgbClr val="93C120"/>
      </a:hlink>
      <a:folHlink>
        <a:srgbClr val="BF303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60000"/>
            <a:lumOff val="40000"/>
          </a:schemeClr>
        </a:solidFill>
        <a:ln>
          <a:noFill/>
        </a:ln>
      </a:spPr>
      <a:bodyPr rtlCol="0" anchor="t" anchorCtr="0"/>
      <a:lstStyle>
        <a:defPPr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1" id="{D78A1937-DE3F-49D5-A713-416DA503A425}" vid="{DA191673-B4F4-43B7-B9BD-02C29D7E68ED}"/>
    </a:ext>
  </a:extLst>
</a:theme>
</file>

<file path=ppt/theme/theme2.xml><?xml version="1.0" encoding="utf-8"?>
<a:theme xmlns:a="http://schemas.openxmlformats.org/drawingml/2006/main" name="Larissa">
  <a:themeElements>
    <a:clrScheme name="Ifeu">
      <a:dk1>
        <a:sysClr val="windowText" lastClr="000000"/>
      </a:dk1>
      <a:lt1>
        <a:sysClr val="window" lastClr="FFFFFF"/>
      </a:lt1>
      <a:dk2>
        <a:srgbClr val="626B71"/>
      </a:dk2>
      <a:lt2>
        <a:srgbClr val="93C120"/>
      </a:lt2>
      <a:accent1>
        <a:srgbClr val="D2D12A"/>
      </a:accent1>
      <a:accent2>
        <a:srgbClr val="AE6C2D"/>
      </a:accent2>
      <a:accent3>
        <a:srgbClr val="EFD444"/>
      </a:accent3>
      <a:accent4>
        <a:srgbClr val="E98F00"/>
      </a:accent4>
      <a:accent5>
        <a:srgbClr val="BF303F"/>
      </a:accent5>
      <a:accent6>
        <a:srgbClr val="2F4E66"/>
      </a:accent6>
      <a:hlink>
        <a:srgbClr val="93C120"/>
      </a:hlink>
      <a:folHlink>
        <a:srgbClr val="BF303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ifeu_Vorlage_27_05_2020</Template>
  <TotalTime>2</TotalTime>
  <Words>1654</Words>
  <Application>Microsoft Macintosh PowerPoint</Application>
  <PresentationFormat>Widescreen</PresentationFormat>
  <Paragraphs>265</Paragraphs>
  <Slides>61</Slides>
  <Notes>34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Klavika Regular</vt:lpstr>
      <vt:lpstr>Noto Sans</vt:lpstr>
      <vt:lpstr>Noto Sans Symbols</vt:lpstr>
      <vt:lpstr>Symbol</vt:lpstr>
      <vt:lpstr>Trebuchet MS</vt:lpstr>
      <vt:lpstr>Wingdings</vt:lpstr>
      <vt:lpstr>ifeu_Vorlage_16_9_v01</vt:lpstr>
      <vt:lpstr>Life-cycle assessment of food systems methods, tools and databases</vt:lpstr>
      <vt:lpstr>Part 1: Life Cycle Assessment (LCA) </vt:lpstr>
      <vt:lpstr>Product LCA - Definition</vt:lpstr>
      <vt:lpstr>LCA Framework according to ISO 14040/44</vt:lpstr>
      <vt:lpstr>Life Cycle Impact Assessment in LCA</vt:lpstr>
      <vt:lpstr>Life Cycle Impact Assessment in LCA</vt:lpstr>
      <vt:lpstr>Standards and Guidelines (1)</vt:lpstr>
      <vt:lpstr>Standards and Guidelines (2)</vt:lpstr>
      <vt:lpstr>System boundaries: food system vs. beverage container</vt:lpstr>
      <vt:lpstr>Direct land use change (dLUC)</vt:lpstr>
      <vt:lpstr>Indirect land use change (iLUC)</vt:lpstr>
      <vt:lpstr>Apples</vt:lpstr>
      <vt:lpstr>Apples: life cycle scenarios</vt:lpstr>
      <vt:lpstr>Apples life cycle: results</vt:lpstr>
      <vt:lpstr>Apples life cycle: sensitivity assessment</vt:lpstr>
      <vt:lpstr>Lettuce</vt:lpstr>
      <vt:lpstr>Lettuce: life cycle scenarios</vt:lpstr>
      <vt:lpstr>Lettuce: life cycle results</vt:lpstr>
      <vt:lpstr>Conclusions: Apples and Lettuce</vt:lpstr>
      <vt:lpstr>Beef</vt:lpstr>
      <vt:lpstr>Beef: life cycle scenarios</vt:lpstr>
      <vt:lpstr>Beef: life cycle scenario results</vt:lpstr>
      <vt:lpstr>Conclusions: beef</vt:lpstr>
      <vt:lpstr>Bread</vt:lpstr>
      <vt:lpstr>Bread: life cycle scenarios</vt:lpstr>
      <vt:lpstr>Bread: life cycle results</vt:lpstr>
      <vt:lpstr>Consumer phase (shopping)</vt:lpstr>
      <vt:lpstr>GHG emissions from shopping</vt:lpstr>
      <vt:lpstr>Supply chain losses</vt:lpstr>
      <vt:lpstr>Packaging </vt:lpstr>
      <vt:lpstr>Six reasons for the variation in food LCAs</vt:lpstr>
      <vt:lpstr>CO2, land use and phosphate rock footprints</vt:lpstr>
      <vt:lpstr>Conclusions (1) </vt:lpstr>
      <vt:lpstr>Conclusions (2)</vt:lpstr>
      <vt:lpstr>Conclusions (3)</vt:lpstr>
      <vt:lpstr>Limitations</vt:lpstr>
      <vt:lpstr>Group work (4 groups @ 4-5 persons)</vt:lpstr>
      <vt:lpstr>Part 2: Tools and Databases</vt:lpstr>
      <vt:lpstr>LCA Software</vt:lpstr>
      <vt:lpstr>Databases</vt:lpstr>
      <vt:lpstr>Open LCA https://www.openlca.org/ </vt:lpstr>
      <vt:lpstr>FAO Stat https://www.fao.org/faostat/en/#compare</vt:lpstr>
      <vt:lpstr>FAO Stat</vt:lpstr>
      <vt:lpstr>FAO Stat</vt:lpstr>
      <vt:lpstr>World Resources Institute (WRI) - https://www.wri.org/food </vt:lpstr>
      <vt:lpstr>Bilan Carbone https://www.climfoot-project.eu/en/bilan-carbone%C2%AE-clim%E2%80%99foot-tool </vt:lpstr>
      <vt:lpstr>PowerPoint Presentation</vt:lpstr>
      <vt:lpstr>Rapid Planning - Overview</vt:lpstr>
      <vt:lpstr>PowerPoint Presentation</vt:lpstr>
      <vt:lpstr>PowerPoint Presentation</vt:lpstr>
      <vt:lpstr>Rapid Planning – Example: Module „Constructed Wetland“</vt:lpstr>
      <vt:lpstr>PowerPoint Presentation</vt:lpstr>
      <vt:lpstr>PowerPoint Presentation</vt:lpstr>
      <vt:lpstr>PowerPoint Presentation</vt:lpstr>
      <vt:lpstr>Emission Categories in the Greenhouse Gas Balance of  Companies According to the Greenhouse Gas Protocol</vt:lpstr>
      <vt:lpstr>Mapping GHG Emissions – Hybrid Methodology</vt:lpstr>
      <vt:lpstr>Healthcare Without Harm: Climate Impact Checkup Tool</vt:lpstr>
      <vt:lpstr>GHG-Balance for the Heidelberg University Hospital ecocockpit</vt:lpstr>
      <vt:lpstr>GHG-Balance for the Heidelberg University Hospital in 2019 Values in tonnes (Mg) of CO2-eq </vt:lpstr>
      <vt:lpstr>Group work (10 teams @2 persons)</vt:lpstr>
      <vt:lpstr>Thanks for your attention. Questions?</vt:lpstr>
    </vt:vector>
  </TitlesOfParts>
  <Manager/>
  <Company>IFEU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Benjamin Gugel</dc:creator>
  <cp:keywords/>
  <dc:description/>
  <cp:lastModifiedBy>Cinq-Mars, Haley</cp:lastModifiedBy>
  <cp:revision>258</cp:revision>
  <dcterms:created xsi:type="dcterms:W3CDTF">2020-06-02T14:47:06Z</dcterms:created>
  <dcterms:modified xsi:type="dcterms:W3CDTF">2023-07-07T11:47:54Z</dcterms:modified>
  <cp:category/>
</cp:coreProperties>
</file>